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6" r:id="rId6"/>
    <p:sldId id="267" r:id="rId7"/>
    <p:sldId id="271" r:id="rId8"/>
    <p:sldId id="270" r:id="rId9"/>
    <p:sldId id="272" r:id="rId10"/>
    <p:sldId id="269" r:id="rId11"/>
    <p:sldId id="274" r:id="rId12"/>
    <p:sldId id="273" r:id="rId13"/>
    <p:sldId id="278" r:id="rId14"/>
    <p:sldId id="279" r:id="rId15"/>
    <p:sldId id="277" r:id="rId16"/>
    <p:sldId id="275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59" d="100"/>
          <a:sy n="59" d="100"/>
        </p:scale>
        <p:origin x="205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E3C3-F4EB-442A-B49A-D930006B2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85CFE-85EE-49D9-B1BE-1C23D0407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4B93D-79CB-4D6A-B588-CC7C2942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975F3-1782-407C-82CD-10FBDD12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3F9A-403E-4135-B538-692F7D2A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45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9A98-6B7D-4A2C-9513-BA156924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842D2-4839-4322-8B84-29F4128B4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105F-CFF8-4242-A147-A8BD43E75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45239-C428-4506-A174-5A011053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701D8-8982-4396-BF81-CCA8D420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18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40CEF5-DF29-4BA5-8EC6-D568D902A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80EB7-7CEE-4694-B111-A9FF64335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565BC-661D-4B3D-AF36-125D8E1D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2B919-8719-4151-8106-35F3DF24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B91D8-0753-4038-ACCF-F771A989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9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D652E-4C39-4698-B4E2-C5A14130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F60E0-FDC7-477B-A30D-C3A8902BC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4CF76-E334-407F-A0FF-811EE186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12FB6-7299-4F28-97C8-97FC5C9E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2E57D-6F48-416B-93A9-0BA13A5F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5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25C5-6D76-4AD3-8890-87F0E76A1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2405F-81C1-4E06-B4C4-DCAC45BA4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92AB7-866F-4544-BCB2-A5EF27FA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61961-2E51-4803-9288-E23912F9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7D87E-B797-42CA-82C7-341492CB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2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8364-4FAF-48EC-8F48-44BB2762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D110-E9CB-4202-A026-9F584AAAF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FB402-B9FF-471B-917F-D097B3A9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CC6E8-37B8-4511-B77E-92D1BA6A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894D4-4B79-4F47-B6B7-FD3141D3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BB19B-63C7-4300-BDB5-D6CC783F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5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E972-6D93-4878-81CE-81405C35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7B4A9-D911-4A2A-A305-9FB599786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0DD02-A45F-4599-9552-A4613BB7B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1886-E752-432F-B781-034ED19D1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7C11C-5756-4552-91D3-BD1634DD2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4BB38-8069-4113-8199-AA184ABE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802A2-11D3-4731-9EB2-582883FC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A194B-6A0B-4F32-9EDD-0FB48589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7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FA39-F035-4DB9-B0C2-17C58E6F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2C7DB-A963-461E-848D-E4C056E48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6AB18-973A-43FE-BE6D-DC5C2997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7B651-372E-4468-A4D0-73384395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9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09C03-F7B5-43D5-9C2B-C496C50C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41F851-F31C-4744-BC00-7C00EE21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306FB-C67E-4096-8B1E-E76BB2D1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6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3A3F-BD77-46F1-85CF-6FD7DFBC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AE846-337D-48E6-89A0-0A0F0F25A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F4CFF-88CA-4C74-AA0C-43E326B1D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9D5EC-F3CB-48B4-876A-0BD6DEFA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66456-A244-4900-AC06-D7E293900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CA912-352C-40F4-AA38-7EDBB5FD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6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EA62-B400-4353-95AC-E8E4EABD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0A88D-452A-452E-AB63-A9B8678AB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8EAAC-7943-479A-AD89-F88EAA58E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2E370-3892-4A7D-817A-7C81759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5BFC-DEB1-468B-A6B3-5B2C476F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C3EC5-4D1A-4C67-8C65-DA8AFFC9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7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9D84F-5F11-44E2-B470-05BA702F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66269-AD10-4FB7-B442-9B68B2E9F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1F73C-6741-4059-B74A-9A9099627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97D3C-C705-451D-8150-EC3064A2D883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2297-ABBD-41A7-8854-498CC812C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0D254-CB54-4AC3-9382-2020378D8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1E339-7A25-4D03-B928-F51191CA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1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E5698-88C4-4AFA-B3D2-9B8113A40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GPU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90A90-C5EE-4163-B086-97AF75FCF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7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2510" y="280879"/>
            <a:ext cx="716861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CUDA Programming</a:t>
            </a:r>
            <a:r>
              <a:rPr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39" y="1156716"/>
            <a:ext cx="5461000" cy="4793615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546100" indent="-533400">
              <a:spcBef>
                <a:spcPts val="141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800" spc="-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Allocate </a:t>
            </a: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sz="2800" spc="-6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6100" indent="-533400">
              <a:spcBef>
                <a:spcPts val="1315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800" spc="-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 </a:t>
            </a: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sz="2800" spc="-6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6100" indent="-533400">
              <a:spcBef>
                <a:spcPts val="134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800" spc="-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Allocate </a:t>
            </a: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sz="2800" spc="-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6100" indent="-533400">
              <a:spcBef>
                <a:spcPts val="134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host memory </a:t>
            </a:r>
            <a:r>
              <a:rPr sz="2800" spc="-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800" spc="-6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6100" indent="-533400">
              <a:spcBef>
                <a:spcPts val="134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800" spc="-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execution</a:t>
            </a:r>
            <a:r>
              <a:rPr sz="2800" spc="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6100" indent="-533400">
              <a:spcBef>
                <a:spcPts val="134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800" spc="-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the </a:t>
            </a: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6100" indent="-533400">
              <a:spcBef>
                <a:spcPts val="134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result </a:t>
            </a:r>
            <a:r>
              <a:rPr sz="2800" spc="-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</a:t>
            </a:r>
            <a:r>
              <a:rPr sz="2800" spc="-5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800" spc="-9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6100" indent="-533400">
              <a:spcBef>
                <a:spcPts val="134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up</a:t>
            </a:r>
            <a:r>
              <a:rPr sz="2800" spc="-1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1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99EC5A-7B9E-44CA-836C-3DD662269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97" y="1764056"/>
            <a:ext cx="6062472" cy="3928872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D2DCD37E-F824-4A9E-8C01-EF8DD9E73D6A}"/>
              </a:ext>
            </a:extLst>
          </p:cNvPr>
          <p:cNvSpPr/>
          <p:nvPr/>
        </p:nvSpPr>
        <p:spPr>
          <a:xfrm>
            <a:off x="6896269" y="990728"/>
            <a:ext cx="5084353" cy="5475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6C2AE4-6F43-425A-9188-B605622881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2510" y="280879"/>
            <a:ext cx="716861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Matrix Multiplication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2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2510" y="280879"/>
            <a:ext cx="716861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DA36A2B-222C-4D24-B762-32938EB36A6E}"/>
              </a:ext>
            </a:extLst>
          </p:cNvPr>
          <p:cNvSpPr txBox="1">
            <a:spLocks/>
          </p:cNvSpPr>
          <p:nvPr/>
        </p:nvSpPr>
        <p:spPr>
          <a:xfrm>
            <a:off x="1219781" y="2445902"/>
            <a:ext cx="975243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Summation of all elements in an array</a:t>
            </a:r>
            <a:endParaRPr lang="en-US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40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2510" y="280879"/>
            <a:ext cx="716861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BBF9D37-C8FE-4B91-8F09-613ADF732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54" y="2128895"/>
            <a:ext cx="6246491" cy="30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59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CDB27F-CC75-4A9A-AB24-83F2E4C7A28E}"/>
              </a:ext>
            </a:extLst>
          </p:cNvPr>
          <p:cNvGrpSpPr/>
          <p:nvPr/>
        </p:nvGrpSpPr>
        <p:grpSpPr>
          <a:xfrm>
            <a:off x="2537637" y="-1400775"/>
            <a:ext cx="7269478" cy="8332067"/>
            <a:chOff x="6223158" y="763072"/>
            <a:chExt cx="4173693" cy="5014159"/>
          </a:xfrm>
        </p:grpSpPr>
        <p:sp>
          <p:nvSpPr>
            <p:cNvPr id="4" name="object 4"/>
            <p:cNvSpPr/>
            <p:nvPr/>
          </p:nvSpPr>
          <p:spPr>
            <a:xfrm>
              <a:off x="6223158" y="763072"/>
              <a:ext cx="4173693" cy="5014159"/>
            </a:xfrm>
            <a:custGeom>
              <a:avLst/>
              <a:gdLst/>
              <a:ahLst/>
              <a:cxnLst/>
              <a:rect l="l" t="t" r="r" b="b"/>
              <a:pathLst>
                <a:path w="4148454" h="5162550">
                  <a:moveTo>
                    <a:pt x="0" y="0"/>
                  </a:moveTo>
                  <a:lnTo>
                    <a:pt x="4148137" y="0"/>
                  </a:lnTo>
                  <a:lnTo>
                    <a:pt x="4148137" y="5162548"/>
                  </a:lnTo>
                  <a:lnTo>
                    <a:pt x="0" y="5162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D6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6714158" y="1155701"/>
              <a:ext cx="3631897" cy="2897505"/>
            </a:xfrm>
            <a:custGeom>
              <a:avLst/>
              <a:gdLst/>
              <a:ahLst/>
              <a:cxnLst/>
              <a:rect l="l" t="t" r="r" b="b"/>
              <a:pathLst>
                <a:path w="3757929" h="2897504">
                  <a:moveTo>
                    <a:pt x="0" y="0"/>
                  </a:moveTo>
                  <a:lnTo>
                    <a:pt x="3757611" y="0"/>
                  </a:lnTo>
                  <a:lnTo>
                    <a:pt x="3757611" y="2897187"/>
                  </a:lnTo>
                  <a:lnTo>
                    <a:pt x="0" y="2897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3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9">
              <a:extLst>
                <a:ext uri="{FF2B5EF4-FFF2-40B4-BE49-F238E27FC236}">
                  <a16:creationId xmlns:a16="http://schemas.microsoft.com/office/drawing/2014/main" id="{BF75FBC6-A146-4D85-BCBB-A28AAA1D74E7}"/>
                </a:ext>
              </a:extLst>
            </p:cNvPr>
            <p:cNvSpPr/>
            <p:nvPr/>
          </p:nvSpPr>
          <p:spPr>
            <a:xfrm>
              <a:off x="6587952" y="1720399"/>
              <a:ext cx="3639632" cy="2551225"/>
            </a:xfrm>
            <a:custGeom>
              <a:avLst/>
              <a:gdLst/>
              <a:ahLst/>
              <a:cxnLst/>
              <a:rect l="l" t="t" r="r" b="b"/>
              <a:pathLst>
                <a:path w="3757929" h="2898775">
                  <a:moveTo>
                    <a:pt x="0" y="0"/>
                  </a:moveTo>
                  <a:lnTo>
                    <a:pt x="3757611" y="0"/>
                  </a:lnTo>
                  <a:lnTo>
                    <a:pt x="3757611" y="2898773"/>
                  </a:lnTo>
                  <a:lnTo>
                    <a:pt x="0" y="2898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3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6462713" y="2073164"/>
              <a:ext cx="3631897" cy="2551225"/>
            </a:xfrm>
            <a:custGeom>
              <a:avLst/>
              <a:gdLst/>
              <a:ahLst/>
              <a:cxnLst/>
              <a:rect l="l" t="t" r="r" b="b"/>
              <a:pathLst>
                <a:path w="3757929" h="2898775">
                  <a:moveTo>
                    <a:pt x="0" y="0"/>
                  </a:moveTo>
                  <a:lnTo>
                    <a:pt x="3757611" y="0"/>
                  </a:lnTo>
                  <a:lnTo>
                    <a:pt x="3757611" y="2898773"/>
                  </a:lnTo>
                  <a:lnTo>
                    <a:pt x="0" y="2898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3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F4CDBAE-B04C-4365-BB06-4F6753F0A17C}"/>
                </a:ext>
              </a:extLst>
            </p:cNvPr>
            <p:cNvSpPr/>
            <p:nvPr/>
          </p:nvSpPr>
          <p:spPr>
            <a:xfrm>
              <a:off x="7504490" y="3017219"/>
              <a:ext cx="1009142" cy="95530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B827D2D-9B40-4DD0-9103-DDF8B12460DD}"/>
                </a:ext>
              </a:extLst>
            </p:cNvPr>
            <p:cNvSpPr txBox="1"/>
            <p:nvPr/>
          </p:nvSpPr>
          <p:spPr>
            <a:xfrm>
              <a:off x="7463138" y="2974721"/>
              <a:ext cx="5261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Warp 1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8D1433D-FB3A-4B81-B8DF-CF30ABBFF497}"/>
                </a:ext>
              </a:extLst>
            </p:cNvPr>
            <p:cNvSpPr/>
            <p:nvPr/>
          </p:nvSpPr>
          <p:spPr>
            <a:xfrm>
              <a:off x="6467621" y="3018208"/>
              <a:ext cx="1009142" cy="95530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406982" y="4981305"/>
              <a:ext cx="3970020" cy="225703"/>
            </a:xfrm>
            <a:prstGeom prst="rect">
              <a:avLst/>
            </a:prstGeom>
            <a:solidFill>
              <a:srgbClr val="FF7C00"/>
            </a:solidFill>
          </p:spPr>
          <p:txBody>
            <a:bodyPr vert="horz" wrap="square" lIns="0" tIns="40640" rIns="0" bIns="0" rtlCol="0">
              <a:spAutoFit/>
            </a:bodyPr>
            <a:lstStyle/>
            <a:p>
              <a:pPr marL="90170">
                <a:spcBef>
                  <a:spcPts val="320"/>
                </a:spcBef>
              </a:pPr>
              <a:r>
                <a:rPr lang="en-US" sz="1200" b="1" spc="-5" dirty="0">
                  <a:solidFill>
                    <a:srgbClr val="003300"/>
                  </a:solidFill>
                  <a:latin typeface="Arial"/>
                  <a:cs typeface="Arial"/>
                </a:rPr>
                <a:t>L2 Cache</a:t>
              </a:r>
              <a:endParaRPr lang="en-US" sz="1200" b="1" dirty="0">
                <a:solidFill>
                  <a:srgbClr val="003300"/>
                </a:solidFill>
                <a:latin typeface="Arial"/>
                <a:cs typeface="Arial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462713" y="2612665"/>
              <a:ext cx="3506344" cy="223204"/>
            </a:xfrm>
            <a:custGeom>
              <a:avLst/>
              <a:gdLst/>
              <a:ahLst/>
              <a:cxnLst/>
              <a:rect l="l" t="t" r="r" b="b"/>
              <a:pathLst>
                <a:path w="2803525" h="328930">
                  <a:moveTo>
                    <a:pt x="0" y="0"/>
                  </a:moveTo>
                  <a:lnTo>
                    <a:pt x="2803523" y="0"/>
                  </a:lnTo>
                  <a:lnTo>
                    <a:pt x="2803523" y="328613"/>
                  </a:lnTo>
                  <a:lnTo>
                    <a:pt x="0" y="328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C00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889356" y="3376218"/>
              <a:ext cx="116205" cy="249554"/>
            </a:xfrm>
            <a:custGeom>
              <a:avLst/>
              <a:gdLst/>
              <a:ahLst/>
              <a:cxnLst/>
              <a:rect l="l" t="t" r="r" b="b"/>
              <a:pathLst>
                <a:path w="116204" h="249554">
                  <a:moveTo>
                    <a:pt x="0" y="249238"/>
                  </a:moveTo>
                  <a:lnTo>
                    <a:pt x="115886" y="249238"/>
                  </a:lnTo>
                  <a:lnTo>
                    <a:pt x="115886" y="0"/>
                  </a:lnTo>
                  <a:lnTo>
                    <a:pt x="0" y="0"/>
                  </a:lnTo>
                  <a:lnTo>
                    <a:pt x="0" y="249238"/>
                  </a:lnTo>
                  <a:close/>
                </a:path>
              </a:pathLst>
            </a:custGeom>
            <a:solidFill>
              <a:srgbClr val="FFF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117F8E-42A2-4A2A-B971-038693B82FF4}"/>
                </a:ext>
              </a:extLst>
            </p:cNvPr>
            <p:cNvGrpSpPr/>
            <p:nvPr/>
          </p:nvGrpSpPr>
          <p:grpSpPr>
            <a:xfrm>
              <a:off x="6472243" y="3288397"/>
              <a:ext cx="417113" cy="190320"/>
              <a:chOff x="6472243" y="3288397"/>
              <a:chExt cx="417113" cy="190320"/>
            </a:xfrm>
          </p:grpSpPr>
          <p:sp>
            <p:nvSpPr>
              <p:cNvPr id="28" name="object 28"/>
              <p:cNvSpPr/>
              <p:nvPr/>
            </p:nvSpPr>
            <p:spPr>
              <a:xfrm>
                <a:off x="6472243" y="3288397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" name="object 31"/>
              <p:cNvSpPr txBox="1"/>
              <p:nvPr/>
            </p:nvSpPr>
            <p:spPr>
              <a:xfrm>
                <a:off x="6480336" y="3293963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0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37" name="object 37"/>
            <p:cNvSpPr/>
            <p:nvPr/>
          </p:nvSpPr>
          <p:spPr>
            <a:xfrm>
              <a:off x="7085290" y="3190737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0" y="0"/>
                  </a:moveTo>
                  <a:lnTo>
                    <a:pt x="37821" y="76338"/>
                  </a:lnTo>
                  <a:lnTo>
                    <a:pt x="7620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6462710" y="3152661"/>
              <a:ext cx="959637" cy="116635"/>
            </a:xfrm>
            <a:prstGeom prst="rect">
              <a:avLst/>
            </a:prstGeom>
            <a:solidFill>
              <a:srgbClr val="FF7C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7940">
                <a:lnSpc>
                  <a:spcPts val="1015"/>
                </a:lnSpc>
              </a:pP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Shared </a:t>
              </a:r>
              <a:r>
                <a:rPr sz="700" b="1" dirty="0">
                  <a:solidFill>
                    <a:srgbClr val="003300"/>
                  </a:solidFill>
                  <a:latin typeface="Arial"/>
                  <a:cs typeface="Arial"/>
                </a:rPr>
                <a:t>Registers</a:t>
              </a: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 File</a:t>
              </a:r>
              <a:endParaRPr sz="700" dirty="0">
                <a:latin typeface="Arial"/>
                <a:cs typeface="Arial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7512048" y="1647826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432" y="0"/>
                  </a:moveTo>
                  <a:lnTo>
                    <a:pt x="13090" y="1684"/>
                  </a:lnTo>
                  <a:lnTo>
                    <a:pt x="6277" y="6276"/>
                  </a:lnTo>
                  <a:lnTo>
                    <a:pt x="1684" y="13089"/>
                  </a:lnTo>
                  <a:lnTo>
                    <a:pt x="0" y="21431"/>
                  </a:lnTo>
                  <a:lnTo>
                    <a:pt x="1684" y="29773"/>
                  </a:lnTo>
                  <a:lnTo>
                    <a:pt x="6277" y="36586"/>
                  </a:lnTo>
                  <a:lnTo>
                    <a:pt x="13090" y="41179"/>
                  </a:lnTo>
                  <a:lnTo>
                    <a:pt x="21432" y="42863"/>
                  </a:lnTo>
                  <a:lnTo>
                    <a:pt x="29774" y="41179"/>
                  </a:lnTo>
                  <a:lnTo>
                    <a:pt x="36587" y="36586"/>
                  </a:lnTo>
                  <a:lnTo>
                    <a:pt x="41180" y="29773"/>
                  </a:lnTo>
                  <a:lnTo>
                    <a:pt x="42865" y="21431"/>
                  </a:lnTo>
                  <a:lnTo>
                    <a:pt x="41180" y="13089"/>
                  </a:lnTo>
                  <a:lnTo>
                    <a:pt x="36587" y="6276"/>
                  </a:lnTo>
                  <a:lnTo>
                    <a:pt x="29774" y="1684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00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62848" y="1463675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432" y="0"/>
                  </a:moveTo>
                  <a:lnTo>
                    <a:pt x="13090" y="1684"/>
                  </a:lnTo>
                  <a:lnTo>
                    <a:pt x="6277" y="6277"/>
                  </a:lnTo>
                  <a:lnTo>
                    <a:pt x="1684" y="13090"/>
                  </a:lnTo>
                  <a:lnTo>
                    <a:pt x="0" y="21432"/>
                  </a:lnTo>
                  <a:lnTo>
                    <a:pt x="1684" y="29774"/>
                  </a:lnTo>
                  <a:lnTo>
                    <a:pt x="6277" y="36587"/>
                  </a:lnTo>
                  <a:lnTo>
                    <a:pt x="13090" y="41180"/>
                  </a:lnTo>
                  <a:lnTo>
                    <a:pt x="21432" y="42865"/>
                  </a:lnTo>
                  <a:lnTo>
                    <a:pt x="29774" y="41180"/>
                  </a:lnTo>
                  <a:lnTo>
                    <a:pt x="36586" y="36587"/>
                  </a:lnTo>
                  <a:lnTo>
                    <a:pt x="41179" y="29774"/>
                  </a:lnTo>
                  <a:lnTo>
                    <a:pt x="42863" y="21432"/>
                  </a:lnTo>
                  <a:lnTo>
                    <a:pt x="41179" y="13090"/>
                  </a:lnTo>
                  <a:lnTo>
                    <a:pt x="36586" y="6277"/>
                  </a:lnTo>
                  <a:lnTo>
                    <a:pt x="29774" y="1684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00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539037" y="1547813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80">
                  <a:moveTo>
                    <a:pt x="21431" y="0"/>
                  </a:moveTo>
                  <a:lnTo>
                    <a:pt x="13089" y="1684"/>
                  </a:lnTo>
                  <a:lnTo>
                    <a:pt x="6276" y="6277"/>
                  </a:lnTo>
                  <a:lnTo>
                    <a:pt x="1684" y="13089"/>
                  </a:lnTo>
                  <a:lnTo>
                    <a:pt x="0" y="21432"/>
                  </a:lnTo>
                  <a:lnTo>
                    <a:pt x="1684" y="29774"/>
                  </a:lnTo>
                  <a:lnTo>
                    <a:pt x="6276" y="36586"/>
                  </a:lnTo>
                  <a:lnTo>
                    <a:pt x="13089" y="41179"/>
                  </a:lnTo>
                  <a:lnTo>
                    <a:pt x="21431" y="42863"/>
                  </a:lnTo>
                  <a:lnTo>
                    <a:pt x="29773" y="41179"/>
                  </a:lnTo>
                  <a:lnTo>
                    <a:pt x="36586" y="36586"/>
                  </a:lnTo>
                  <a:lnTo>
                    <a:pt x="41179" y="29774"/>
                  </a:lnTo>
                  <a:lnTo>
                    <a:pt x="42863" y="21432"/>
                  </a:lnTo>
                  <a:lnTo>
                    <a:pt x="41179" y="13089"/>
                  </a:lnTo>
                  <a:lnTo>
                    <a:pt x="36586" y="6277"/>
                  </a:lnTo>
                  <a:lnTo>
                    <a:pt x="29773" y="1684"/>
                  </a:lnTo>
                  <a:lnTo>
                    <a:pt x="21431" y="0"/>
                  </a:lnTo>
                  <a:close/>
                </a:path>
              </a:pathLst>
            </a:custGeom>
            <a:solidFill>
              <a:srgbClr val="00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13CE25E-ADAD-4FAB-9887-344E57E52B47}"/>
                </a:ext>
              </a:extLst>
            </p:cNvPr>
            <p:cNvSpPr txBox="1"/>
            <p:nvPr/>
          </p:nvSpPr>
          <p:spPr>
            <a:xfrm>
              <a:off x="6248400" y="785259"/>
              <a:ext cx="811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Device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5BA5E59-FFBE-4DFD-A930-F6D109C69EB2}"/>
                </a:ext>
              </a:extLst>
            </p:cNvPr>
            <p:cNvSpPr txBox="1"/>
            <p:nvPr/>
          </p:nvSpPr>
          <p:spPr>
            <a:xfrm>
              <a:off x="6756731" y="1133462"/>
              <a:ext cx="2021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Stream Processor 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B4A2CCB-E4C2-434C-B1AA-30F6FE634780}"/>
                </a:ext>
              </a:extLst>
            </p:cNvPr>
            <p:cNvSpPr txBox="1"/>
            <p:nvPr/>
          </p:nvSpPr>
          <p:spPr>
            <a:xfrm>
              <a:off x="6411917" y="2010464"/>
              <a:ext cx="2539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Stream Processor 0 (SM)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427245F-9F61-4C99-93E5-F081BD5A54C2}"/>
                </a:ext>
              </a:extLst>
            </p:cNvPr>
            <p:cNvSpPr txBox="1"/>
            <p:nvPr/>
          </p:nvSpPr>
          <p:spPr>
            <a:xfrm>
              <a:off x="6529142" y="1705368"/>
              <a:ext cx="1989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Stream Processor 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A7EC623-4DF3-46C9-B848-DE9D0F1C44F8}"/>
                </a:ext>
              </a:extLst>
            </p:cNvPr>
            <p:cNvSpPr txBox="1"/>
            <p:nvPr/>
          </p:nvSpPr>
          <p:spPr>
            <a:xfrm>
              <a:off x="6456062" y="2514133"/>
              <a:ext cx="1160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Shared</a:t>
              </a:r>
              <a:r>
                <a:rPr lang="en-US" dirty="0"/>
                <a:t> </a:t>
              </a:r>
              <a:r>
                <a:rPr lang="en-US" sz="1100" dirty="0"/>
                <a:t>Memory</a:t>
              </a:r>
              <a:endParaRPr lang="en-US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AA84C27-AC20-46DB-BD96-2F044BF259A8}"/>
                </a:ext>
              </a:extLst>
            </p:cNvPr>
            <p:cNvCxnSpPr>
              <a:cxnSpLocks/>
            </p:cNvCxnSpPr>
            <p:nvPr/>
          </p:nvCxnSpPr>
          <p:spPr>
            <a:xfrm>
              <a:off x="6769700" y="2830830"/>
              <a:ext cx="0" cy="1873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074CFAA-6C37-411D-BCB1-B73DA0602298}"/>
                </a:ext>
              </a:extLst>
            </p:cNvPr>
            <p:cNvSpPr/>
            <p:nvPr/>
          </p:nvSpPr>
          <p:spPr>
            <a:xfrm>
              <a:off x="6463015" y="2073164"/>
              <a:ext cx="3631896" cy="2549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B5E77F9-56AF-4F69-A7A4-24C332290000}"/>
                </a:ext>
              </a:extLst>
            </p:cNvPr>
            <p:cNvGrpSpPr/>
            <p:nvPr/>
          </p:nvGrpSpPr>
          <p:grpSpPr>
            <a:xfrm>
              <a:off x="6475342" y="3503493"/>
              <a:ext cx="417113" cy="190320"/>
              <a:chOff x="6475342" y="3503493"/>
              <a:chExt cx="417113" cy="190320"/>
            </a:xfrm>
          </p:grpSpPr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BF950C6E-1A9A-458A-BDB7-BF6BC0AC5B82}"/>
                  </a:ext>
                </a:extLst>
              </p:cNvPr>
              <p:cNvSpPr/>
              <p:nvPr/>
            </p:nvSpPr>
            <p:spPr>
              <a:xfrm>
                <a:off x="6475342" y="3503493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8" name="object 31">
                <a:extLst>
                  <a:ext uri="{FF2B5EF4-FFF2-40B4-BE49-F238E27FC236}">
                    <a16:creationId xmlns:a16="http://schemas.microsoft.com/office/drawing/2014/main" id="{D593F5CC-D0D6-4CE3-AC73-547FB2F14598}"/>
                  </a:ext>
                </a:extLst>
              </p:cNvPr>
              <p:cNvSpPr txBox="1"/>
              <p:nvPr/>
            </p:nvSpPr>
            <p:spPr>
              <a:xfrm>
                <a:off x="6483435" y="3509059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1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905D853-E575-4581-A3E0-CEADB36750CD}"/>
                </a:ext>
              </a:extLst>
            </p:cNvPr>
            <p:cNvGrpSpPr/>
            <p:nvPr/>
          </p:nvGrpSpPr>
          <p:grpSpPr>
            <a:xfrm>
              <a:off x="7005239" y="3291144"/>
              <a:ext cx="417113" cy="190320"/>
              <a:chOff x="7005239" y="3287969"/>
              <a:chExt cx="417113" cy="190320"/>
            </a:xfrm>
          </p:grpSpPr>
          <p:sp>
            <p:nvSpPr>
              <p:cNvPr id="109" name="object 28">
                <a:extLst>
                  <a:ext uri="{FF2B5EF4-FFF2-40B4-BE49-F238E27FC236}">
                    <a16:creationId xmlns:a16="http://schemas.microsoft.com/office/drawing/2014/main" id="{B69CACD9-F49F-4D65-9088-85A923C7CB95}"/>
                  </a:ext>
                </a:extLst>
              </p:cNvPr>
              <p:cNvSpPr/>
              <p:nvPr/>
            </p:nvSpPr>
            <p:spPr>
              <a:xfrm>
                <a:off x="7005239" y="3287969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001CFBD0-6D46-457E-AB0F-48096D2DCDC1}"/>
                  </a:ext>
                </a:extLst>
              </p:cNvPr>
              <p:cNvSpPr txBox="1"/>
              <p:nvPr/>
            </p:nvSpPr>
            <p:spPr>
              <a:xfrm>
                <a:off x="7017201" y="3296557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</a:t>
                </a:r>
                <a:r>
                  <a:rPr lang="en-US" altLang="zh-CN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30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12" name="object 31">
              <a:extLst>
                <a:ext uri="{FF2B5EF4-FFF2-40B4-BE49-F238E27FC236}">
                  <a16:creationId xmlns:a16="http://schemas.microsoft.com/office/drawing/2014/main" id="{DE83FA38-4CCD-4112-B644-587EAB16F9D7}"/>
                </a:ext>
              </a:extLst>
            </p:cNvPr>
            <p:cNvSpPr txBox="1"/>
            <p:nvPr/>
          </p:nvSpPr>
          <p:spPr>
            <a:xfrm>
              <a:off x="6891099" y="3449660"/>
              <a:ext cx="130889" cy="897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altLang="zh-CN" sz="500" b="1" dirty="0">
                  <a:solidFill>
                    <a:srgbClr val="003300"/>
                  </a:solidFill>
                  <a:latin typeface="Arial"/>
                  <a:cs typeface="Arial"/>
                </a:rPr>
                <a:t>· · ·</a:t>
              </a:r>
              <a:endParaRPr sz="500" dirty="0">
                <a:latin typeface="Arial"/>
                <a:cs typeface="Arial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6CE04F5-E6FC-4940-9C21-88C730CC7B50}"/>
                </a:ext>
              </a:extLst>
            </p:cNvPr>
            <p:cNvGrpSpPr/>
            <p:nvPr/>
          </p:nvGrpSpPr>
          <p:grpSpPr>
            <a:xfrm>
              <a:off x="7005239" y="3504124"/>
              <a:ext cx="417113" cy="190320"/>
              <a:chOff x="7005239" y="3287969"/>
              <a:chExt cx="417113" cy="190320"/>
            </a:xfrm>
          </p:grpSpPr>
          <p:sp>
            <p:nvSpPr>
              <p:cNvPr id="114" name="object 28">
                <a:extLst>
                  <a:ext uri="{FF2B5EF4-FFF2-40B4-BE49-F238E27FC236}">
                    <a16:creationId xmlns:a16="http://schemas.microsoft.com/office/drawing/2014/main" id="{D3CBE1A1-A3B6-4869-88E4-B9CD3D4A3210}"/>
                  </a:ext>
                </a:extLst>
              </p:cNvPr>
              <p:cNvSpPr/>
              <p:nvPr/>
            </p:nvSpPr>
            <p:spPr>
              <a:xfrm>
                <a:off x="7005239" y="3287969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5" name="object 31">
                <a:extLst>
                  <a:ext uri="{FF2B5EF4-FFF2-40B4-BE49-F238E27FC236}">
                    <a16:creationId xmlns:a16="http://schemas.microsoft.com/office/drawing/2014/main" id="{25F3A3BD-3AE6-4283-AE62-06E512AA5BE0}"/>
                  </a:ext>
                </a:extLst>
              </p:cNvPr>
              <p:cNvSpPr txBox="1"/>
              <p:nvPr/>
            </p:nvSpPr>
            <p:spPr>
              <a:xfrm>
                <a:off x="7017201" y="3296557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</a:t>
                </a:r>
                <a:r>
                  <a:rPr lang="en-US" altLang="zh-CN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31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38" name="object 23">
              <a:extLst>
                <a:ext uri="{FF2B5EF4-FFF2-40B4-BE49-F238E27FC236}">
                  <a16:creationId xmlns:a16="http://schemas.microsoft.com/office/drawing/2014/main" id="{F1B398E7-E2F4-41FC-947B-7DA92B50798C}"/>
                </a:ext>
              </a:extLst>
            </p:cNvPr>
            <p:cNvSpPr/>
            <p:nvPr/>
          </p:nvSpPr>
          <p:spPr>
            <a:xfrm>
              <a:off x="7933586" y="3384806"/>
              <a:ext cx="116205" cy="249554"/>
            </a:xfrm>
            <a:custGeom>
              <a:avLst/>
              <a:gdLst/>
              <a:ahLst/>
              <a:cxnLst/>
              <a:rect l="l" t="t" r="r" b="b"/>
              <a:pathLst>
                <a:path w="116204" h="249554">
                  <a:moveTo>
                    <a:pt x="0" y="249238"/>
                  </a:moveTo>
                  <a:lnTo>
                    <a:pt x="115886" y="249238"/>
                  </a:lnTo>
                  <a:lnTo>
                    <a:pt x="115886" y="0"/>
                  </a:lnTo>
                  <a:lnTo>
                    <a:pt x="0" y="0"/>
                  </a:lnTo>
                  <a:lnTo>
                    <a:pt x="0" y="249238"/>
                  </a:lnTo>
                  <a:close/>
                </a:path>
              </a:pathLst>
            </a:custGeom>
            <a:solidFill>
              <a:srgbClr val="FFF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19012D9-C170-49D9-B930-FDFE6C5D1C99}"/>
                </a:ext>
              </a:extLst>
            </p:cNvPr>
            <p:cNvGrpSpPr/>
            <p:nvPr/>
          </p:nvGrpSpPr>
          <p:grpSpPr>
            <a:xfrm>
              <a:off x="7516473" y="3296985"/>
              <a:ext cx="417113" cy="190320"/>
              <a:chOff x="6472243" y="3288397"/>
              <a:chExt cx="417113" cy="190320"/>
            </a:xfrm>
          </p:grpSpPr>
          <p:sp>
            <p:nvSpPr>
              <p:cNvPr id="140" name="object 28">
                <a:extLst>
                  <a:ext uri="{FF2B5EF4-FFF2-40B4-BE49-F238E27FC236}">
                    <a16:creationId xmlns:a16="http://schemas.microsoft.com/office/drawing/2014/main" id="{FA155C9C-6E24-43CC-A435-E6E8B81F4108}"/>
                  </a:ext>
                </a:extLst>
              </p:cNvPr>
              <p:cNvSpPr/>
              <p:nvPr/>
            </p:nvSpPr>
            <p:spPr>
              <a:xfrm>
                <a:off x="6472243" y="3288397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F06F907C-1D49-45F9-A9EB-2EF917A1B2DC}"/>
                  </a:ext>
                </a:extLst>
              </p:cNvPr>
              <p:cNvSpPr txBox="1"/>
              <p:nvPr/>
            </p:nvSpPr>
            <p:spPr>
              <a:xfrm>
                <a:off x="6480336" y="3293963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32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42" name="object 44">
              <a:extLst>
                <a:ext uri="{FF2B5EF4-FFF2-40B4-BE49-F238E27FC236}">
                  <a16:creationId xmlns:a16="http://schemas.microsoft.com/office/drawing/2014/main" id="{B0979CFE-4078-42EA-84BD-AC35449576E3}"/>
                </a:ext>
              </a:extLst>
            </p:cNvPr>
            <p:cNvSpPr txBox="1"/>
            <p:nvPr/>
          </p:nvSpPr>
          <p:spPr>
            <a:xfrm>
              <a:off x="7506940" y="3161249"/>
              <a:ext cx="959637" cy="116635"/>
            </a:xfrm>
            <a:prstGeom prst="rect">
              <a:avLst/>
            </a:prstGeom>
            <a:solidFill>
              <a:srgbClr val="FF7C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7940">
                <a:lnSpc>
                  <a:spcPts val="1015"/>
                </a:lnSpc>
              </a:pP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Shared </a:t>
              </a:r>
              <a:r>
                <a:rPr sz="700" b="1" dirty="0">
                  <a:solidFill>
                    <a:srgbClr val="003300"/>
                  </a:solidFill>
                  <a:latin typeface="Arial"/>
                  <a:cs typeface="Arial"/>
                </a:rPr>
                <a:t>Registers</a:t>
              </a: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 File</a:t>
              </a:r>
              <a:endParaRPr sz="700" dirty="0">
                <a:latin typeface="Arial"/>
                <a:cs typeface="Arial"/>
              </a:endParaRP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582D6BD1-157D-4A74-B63F-70CB1366BC52}"/>
                </a:ext>
              </a:extLst>
            </p:cNvPr>
            <p:cNvGrpSpPr/>
            <p:nvPr/>
          </p:nvGrpSpPr>
          <p:grpSpPr>
            <a:xfrm>
              <a:off x="7519572" y="3512081"/>
              <a:ext cx="417113" cy="190320"/>
              <a:chOff x="6475342" y="3503493"/>
              <a:chExt cx="417113" cy="190320"/>
            </a:xfrm>
          </p:grpSpPr>
          <p:sp>
            <p:nvSpPr>
              <p:cNvPr id="144" name="object 28">
                <a:extLst>
                  <a:ext uri="{FF2B5EF4-FFF2-40B4-BE49-F238E27FC236}">
                    <a16:creationId xmlns:a16="http://schemas.microsoft.com/office/drawing/2014/main" id="{4EB54639-0FD6-4CC5-8092-A073BEA4ACDB}"/>
                  </a:ext>
                </a:extLst>
              </p:cNvPr>
              <p:cNvSpPr/>
              <p:nvPr/>
            </p:nvSpPr>
            <p:spPr>
              <a:xfrm>
                <a:off x="6475342" y="3503493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5" name="object 31">
                <a:extLst>
                  <a:ext uri="{FF2B5EF4-FFF2-40B4-BE49-F238E27FC236}">
                    <a16:creationId xmlns:a16="http://schemas.microsoft.com/office/drawing/2014/main" id="{7AB2DE16-92FF-41BA-8A66-60BA5EC7ABC6}"/>
                  </a:ext>
                </a:extLst>
              </p:cNvPr>
              <p:cNvSpPr txBox="1"/>
              <p:nvPr/>
            </p:nvSpPr>
            <p:spPr>
              <a:xfrm>
                <a:off x="6483435" y="3509059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33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C1C2D9B-3EFA-4D4A-BB40-E64DED94B49D}"/>
                </a:ext>
              </a:extLst>
            </p:cNvPr>
            <p:cNvGrpSpPr/>
            <p:nvPr/>
          </p:nvGrpSpPr>
          <p:grpSpPr>
            <a:xfrm>
              <a:off x="8049469" y="3296557"/>
              <a:ext cx="417113" cy="190320"/>
              <a:chOff x="7005239" y="3287969"/>
              <a:chExt cx="417113" cy="190320"/>
            </a:xfrm>
          </p:grpSpPr>
          <p:sp>
            <p:nvSpPr>
              <p:cNvPr id="147" name="object 28">
                <a:extLst>
                  <a:ext uri="{FF2B5EF4-FFF2-40B4-BE49-F238E27FC236}">
                    <a16:creationId xmlns:a16="http://schemas.microsoft.com/office/drawing/2014/main" id="{79ADB4A4-87FF-41E9-8EA3-A47C8AB601ED}"/>
                  </a:ext>
                </a:extLst>
              </p:cNvPr>
              <p:cNvSpPr/>
              <p:nvPr/>
            </p:nvSpPr>
            <p:spPr>
              <a:xfrm>
                <a:off x="7005239" y="3287969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8" name="object 31">
                <a:extLst>
                  <a:ext uri="{FF2B5EF4-FFF2-40B4-BE49-F238E27FC236}">
                    <a16:creationId xmlns:a16="http://schemas.microsoft.com/office/drawing/2014/main" id="{04598458-EAE8-4AC3-ADBA-4C7B951FF205}"/>
                  </a:ext>
                </a:extLst>
              </p:cNvPr>
              <p:cNvSpPr txBox="1"/>
              <p:nvPr/>
            </p:nvSpPr>
            <p:spPr>
              <a:xfrm>
                <a:off x="7017201" y="3296557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</a:t>
                </a:r>
                <a:r>
                  <a:rPr lang="en-US" altLang="zh-CN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62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12C831C-03BC-4D55-82C0-4D7A0B57EFFE}"/>
                </a:ext>
              </a:extLst>
            </p:cNvPr>
            <p:cNvSpPr/>
            <p:nvPr/>
          </p:nvSpPr>
          <p:spPr>
            <a:xfrm>
              <a:off x="8939462" y="3008310"/>
              <a:ext cx="1009142" cy="95530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AD6DDAE-1ADB-44A8-B0E7-6AFAD255A2E2}"/>
                </a:ext>
              </a:extLst>
            </p:cNvPr>
            <p:cNvSpPr txBox="1"/>
            <p:nvPr/>
          </p:nvSpPr>
          <p:spPr>
            <a:xfrm>
              <a:off x="8898110" y="2965812"/>
              <a:ext cx="5421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Warp N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0591CFBB-29B9-4C82-B273-CD2160089EE3}"/>
                </a:ext>
              </a:extLst>
            </p:cNvPr>
            <p:cNvGrpSpPr/>
            <p:nvPr/>
          </p:nvGrpSpPr>
          <p:grpSpPr>
            <a:xfrm>
              <a:off x="8049469" y="3512712"/>
              <a:ext cx="417113" cy="190320"/>
              <a:chOff x="7005239" y="3284794"/>
              <a:chExt cx="417113" cy="190320"/>
            </a:xfrm>
          </p:grpSpPr>
          <p:sp>
            <p:nvSpPr>
              <p:cNvPr id="150" name="object 28">
                <a:extLst>
                  <a:ext uri="{FF2B5EF4-FFF2-40B4-BE49-F238E27FC236}">
                    <a16:creationId xmlns:a16="http://schemas.microsoft.com/office/drawing/2014/main" id="{5BB73CAE-8E35-4392-B0F5-7EA095D6132D}"/>
                  </a:ext>
                </a:extLst>
              </p:cNvPr>
              <p:cNvSpPr/>
              <p:nvPr/>
            </p:nvSpPr>
            <p:spPr>
              <a:xfrm>
                <a:off x="7005239" y="3284794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1" name="object 31">
                <a:extLst>
                  <a:ext uri="{FF2B5EF4-FFF2-40B4-BE49-F238E27FC236}">
                    <a16:creationId xmlns:a16="http://schemas.microsoft.com/office/drawing/2014/main" id="{E92D83AC-A5F9-414E-85ED-A518EC678313}"/>
                  </a:ext>
                </a:extLst>
              </p:cNvPr>
              <p:cNvSpPr txBox="1"/>
              <p:nvPr/>
            </p:nvSpPr>
            <p:spPr>
              <a:xfrm>
                <a:off x="7017201" y="3296557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</a:t>
                </a:r>
                <a:r>
                  <a:rPr lang="en-US" altLang="zh-CN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63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66" name="object 23">
              <a:extLst>
                <a:ext uri="{FF2B5EF4-FFF2-40B4-BE49-F238E27FC236}">
                  <a16:creationId xmlns:a16="http://schemas.microsoft.com/office/drawing/2014/main" id="{62BBBEF1-5941-48D2-B5FF-7D8A911839E2}"/>
                </a:ext>
              </a:extLst>
            </p:cNvPr>
            <p:cNvSpPr/>
            <p:nvPr/>
          </p:nvSpPr>
          <p:spPr>
            <a:xfrm>
              <a:off x="9360954" y="3369807"/>
              <a:ext cx="116205" cy="249554"/>
            </a:xfrm>
            <a:custGeom>
              <a:avLst/>
              <a:gdLst/>
              <a:ahLst/>
              <a:cxnLst/>
              <a:rect l="l" t="t" r="r" b="b"/>
              <a:pathLst>
                <a:path w="116204" h="249554">
                  <a:moveTo>
                    <a:pt x="0" y="249238"/>
                  </a:moveTo>
                  <a:lnTo>
                    <a:pt x="115886" y="249238"/>
                  </a:lnTo>
                  <a:lnTo>
                    <a:pt x="115886" y="0"/>
                  </a:lnTo>
                  <a:lnTo>
                    <a:pt x="0" y="0"/>
                  </a:lnTo>
                  <a:lnTo>
                    <a:pt x="0" y="249238"/>
                  </a:lnTo>
                  <a:close/>
                </a:path>
              </a:pathLst>
            </a:custGeom>
            <a:solidFill>
              <a:srgbClr val="FFF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8FEA215D-C199-4939-BE2D-28567A1AFCE9}"/>
                </a:ext>
              </a:extLst>
            </p:cNvPr>
            <p:cNvGrpSpPr/>
            <p:nvPr/>
          </p:nvGrpSpPr>
          <p:grpSpPr>
            <a:xfrm>
              <a:off x="8943841" y="3281986"/>
              <a:ext cx="417113" cy="190320"/>
              <a:chOff x="6472243" y="3288397"/>
              <a:chExt cx="417113" cy="190320"/>
            </a:xfrm>
          </p:grpSpPr>
          <p:sp>
            <p:nvSpPr>
              <p:cNvPr id="168" name="object 28">
                <a:extLst>
                  <a:ext uri="{FF2B5EF4-FFF2-40B4-BE49-F238E27FC236}">
                    <a16:creationId xmlns:a16="http://schemas.microsoft.com/office/drawing/2014/main" id="{70FE1DF4-2B93-4658-A7D5-09791104A163}"/>
                  </a:ext>
                </a:extLst>
              </p:cNvPr>
              <p:cNvSpPr/>
              <p:nvPr/>
            </p:nvSpPr>
            <p:spPr>
              <a:xfrm>
                <a:off x="6472243" y="3288397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9" name="object 31">
                <a:extLst>
                  <a:ext uri="{FF2B5EF4-FFF2-40B4-BE49-F238E27FC236}">
                    <a16:creationId xmlns:a16="http://schemas.microsoft.com/office/drawing/2014/main" id="{0451903D-4A85-4483-A0A2-C640F13D758A}"/>
                  </a:ext>
                </a:extLst>
              </p:cNvPr>
              <p:cNvSpPr txBox="1"/>
              <p:nvPr/>
            </p:nvSpPr>
            <p:spPr>
              <a:xfrm>
                <a:off x="6480336" y="3293963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…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70" name="object 44">
              <a:extLst>
                <a:ext uri="{FF2B5EF4-FFF2-40B4-BE49-F238E27FC236}">
                  <a16:creationId xmlns:a16="http://schemas.microsoft.com/office/drawing/2014/main" id="{BC3AF0A8-7F25-4B1F-AF1B-342042C9BF39}"/>
                </a:ext>
              </a:extLst>
            </p:cNvPr>
            <p:cNvSpPr txBox="1"/>
            <p:nvPr/>
          </p:nvSpPr>
          <p:spPr>
            <a:xfrm>
              <a:off x="8934308" y="3146250"/>
              <a:ext cx="959637" cy="116635"/>
            </a:xfrm>
            <a:prstGeom prst="rect">
              <a:avLst/>
            </a:prstGeom>
            <a:solidFill>
              <a:srgbClr val="FF7C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7940">
                <a:lnSpc>
                  <a:spcPts val="1015"/>
                </a:lnSpc>
              </a:pP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Shared </a:t>
              </a:r>
              <a:r>
                <a:rPr sz="700" b="1" dirty="0">
                  <a:solidFill>
                    <a:srgbClr val="003300"/>
                  </a:solidFill>
                  <a:latin typeface="Arial"/>
                  <a:cs typeface="Arial"/>
                </a:rPr>
                <a:t>Registers</a:t>
              </a: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 File</a:t>
              </a:r>
              <a:endParaRPr sz="700" dirty="0">
                <a:latin typeface="Arial"/>
                <a:cs typeface="Arial"/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E1CC6BAE-DF3C-4813-88DE-FBBCB4F7F65D}"/>
                </a:ext>
              </a:extLst>
            </p:cNvPr>
            <p:cNvGrpSpPr/>
            <p:nvPr/>
          </p:nvGrpSpPr>
          <p:grpSpPr>
            <a:xfrm>
              <a:off x="8946940" y="3497082"/>
              <a:ext cx="417113" cy="190320"/>
              <a:chOff x="6475342" y="3503493"/>
              <a:chExt cx="417113" cy="190320"/>
            </a:xfrm>
          </p:grpSpPr>
          <p:sp>
            <p:nvSpPr>
              <p:cNvPr id="172" name="object 28">
                <a:extLst>
                  <a:ext uri="{FF2B5EF4-FFF2-40B4-BE49-F238E27FC236}">
                    <a16:creationId xmlns:a16="http://schemas.microsoft.com/office/drawing/2014/main" id="{D93842FD-2977-4797-AFE4-8879D15A6B4E}"/>
                  </a:ext>
                </a:extLst>
              </p:cNvPr>
              <p:cNvSpPr/>
              <p:nvPr/>
            </p:nvSpPr>
            <p:spPr>
              <a:xfrm>
                <a:off x="6475342" y="3503493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83AAB6EC-389D-48B3-AC6E-5BFC7AB388E3}"/>
                  </a:ext>
                </a:extLst>
              </p:cNvPr>
              <p:cNvSpPr txBox="1"/>
              <p:nvPr/>
            </p:nvSpPr>
            <p:spPr>
              <a:xfrm>
                <a:off x="6483435" y="3509059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…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C6D58CB-6886-43CD-B0FB-57DCFF66806B}"/>
                </a:ext>
              </a:extLst>
            </p:cNvPr>
            <p:cNvGrpSpPr/>
            <p:nvPr/>
          </p:nvGrpSpPr>
          <p:grpSpPr>
            <a:xfrm>
              <a:off x="9476837" y="3281558"/>
              <a:ext cx="417113" cy="190320"/>
              <a:chOff x="7005239" y="3287969"/>
              <a:chExt cx="417113" cy="190320"/>
            </a:xfrm>
          </p:grpSpPr>
          <p:sp>
            <p:nvSpPr>
              <p:cNvPr id="175" name="object 28">
                <a:extLst>
                  <a:ext uri="{FF2B5EF4-FFF2-40B4-BE49-F238E27FC236}">
                    <a16:creationId xmlns:a16="http://schemas.microsoft.com/office/drawing/2014/main" id="{A9EC568B-4C9F-4BD2-9861-AE6EDE01D4DA}"/>
                  </a:ext>
                </a:extLst>
              </p:cNvPr>
              <p:cNvSpPr/>
              <p:nvPr/>
            </p:nvSpPr>
            <p:spPr>
              <a:xfrm>
                <a:off x="7005239" y="3287969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6" name="object 31">
                <a:extLst>
                  <a:ext uri="{FF2B5EF4-FFF2-40B4-BE49-F238E27FC236}">
                    <a16:creationId xmlns:a16="http://schemas.microsoft.com/office/drawing/2014/main" id="{6ABC99B7-9FE3-42E1-8CA0-5F585ED76C91}"/>
                  </a:ext>
                </a:extLst>
              </p:cNvPr>
              <p:cNvSpPr txBox="1"/>
              <p:nvPr/>
            </p:nvSpPr>
            <p:spPr>
              <a:xfrm>
                <a:off x="7017201" y="3296557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</a:t>
                </a:r>
                <a:r>
                  <a:rPr lang="en-US" altLang="zh-CN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…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09519C0-0125-4CF5-BF08-2E16A476F164}"/>
                </a:ext>
              </a:extLst>
            </p:cNvPr>
            <p:cNvGrpSpPr/>
            <p:nvPr/>
          </p:nvGrpSpPr>
          <p:grpSpPr>
            <a:xfrm>
              <a:off x="9476837" y="3497713"/>
              <a:ext cx="417113" cy="190320"/>
              <a:chOff x="7005239" y="3281619"/>
              <a:chExt cx="417113" cy="190320"/>
            </a:xfrm>
          </p:grpSpPr>
          <p:sp>
            <p:nvSpPr>
              <p:cNvPr id="178" name="object 28">
                <a:extLst>
                  <a:ext uri="{FF2B5EF4-FFF2-40B4-BE49-F238E27FC236}">
                    <a16:creationId xmlns:a16="http://schemas.microsoft.com/office/drawing/2014/main" id="{FDE84D21-FC6F-4A23-8429-B10C5C29A60E}"/>
                  </a:ext>
                </a:extLst>
              </p:cNvPr>
              <p:cNvSpPr/>
              <p:nvPr/>
            </p:nvSpPr>
            <p:spPr>
              <a:xfrm>
                <a:off x="7005239" y="3281619"/>
                <a:ext cx="417113" cy="19032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460375">
                    <a:moveTo>
                      <a:pt x="0" y="0"/>
                    </a:moveTo>
                    <a:lnTo>
                      <a:pt x="746125" y="0"/>
                    </a:lnTo>
                    <a:lnTo>
                      <a:pt x="746125" y="460375"/>
                    </a:lnTo>
                    <a:lnTo>
                      <a:pt x="0" y="460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FB7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9" name="object 31">
                <a:extLst>
                  <a:ext uri="{FF2B5EF4-FFF2-40B4-BE49-F238E27FC236}">
                    <a16:creationId xmlns:a16="http://schemas.microsoft.com/office/drawing/2014/main" id="{9E308F1C-1F00-4531-B0BA-238DEBFE40D1}"/>
                  </a:ext>
                </a:extLst>
              </p:cNvPr>
              <p:cNvSpPr txBox="1"/>
              <p:nvPr/>
            </p:nvSpPr>
            <p:spPr>
              <a:xfrm>
                <a:off x="7017201" y="3296557"/>
                <a:ext cx="391952" cy="13593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US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Core </a:t>
                </a:r>
                <a:r>
                  <a:rPr lang="en-US" altLang="zh-CN" sz="800" b="1" dirty="0">
                    <a:solidFill>
                      <a:srgbClr val="003300"/>
                    </a:solidFill>
                    <a:latin typeface="Arial"/>
                    <a:cs typeface="Arial"/>
                  </a:rPr>
                  <a:t>…</a:t>
                </a:r>
                <a:endParaRPr sz="8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BF19065-1486-4BD4-A49C-A3723FEF3056}"/>
                </a:ext>
              </a:extLst>
            </p:cNvPr>
            <p:cNvSpPr txBox="1"/>
            <p:nvPr/>
          </p:nvSpPr>
          <p:spPr>
            <a:xfrm>
              <a:off x="6406982" y="2977458"/>
              <a:ext cx="5261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Warp 0</a:t>
              </a:r>
            </a:p>
          </p:txBody>
        </p:sp>
        <p:sp>
          <p:nvSpPr>
            <p:cNvPr id="189" name="object 31">
              <a:extLst>
                <a:ext uri="{FF2B5EF4-FFF2-40B4-BE49-F238E27FC236}">
                  <a16:creationId xmlns:a16="http://schemas.microsoft.com/office/drawing/2014/main" id="{136CBEEF-F335-4B9F-9315-B9CA52E1C02A}"/>
                </a:ext>
              </a:extLst>
            </p:cNvPr>
            <p:cNvSpPr txBox="1"/>
            <p:nvPr/>
          </p:nvSpPr>
          <p:spPr>
            <a:xfrm>
              <a:off x="7928820" y="3453181"/>
              <a:ext cx="130889" cy="897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altLang="zh-CN" sz="500" b="1" dirty="0">
                  <a:solidFill>
                    <a:srgbClr val="003300"/>
                  </a:solidFill>
                  <a:latin typeface="Arial"/>
                  <a:cs typeface="Arial"/>
                </a:rPr>
                <a:t>· · ·</a:t>
              </a:r>
              <a:endParaRPr sz="500" dirty="0">
                <a:latin typeface="Arial"/>
                <a:cs typeface="Arial"/>
              </a:endParaRPr>
            </a:p>
          </p:txBody>
        </p:sp>
        <p:sp>
          <p:nvSpPr>
            <p:cNvPr id="190" name="object 31">
              <a:extLst>
                <a:ext uri="{FF2B5EF4-FFF2-40B4-BE49-F238E27FC236}">
                  <a16:creationId xmlns:a16="http://schemas.microsoft.com/office/drawing/2014/main" id="{35411856-C7A0-4DCC-B70A-F1AA70B38437}"/>
                </a:ext>
              </a:extLst>
            </p:cNvPr>
            <p:cNvSpPr txBox="1"/>
            <p:nvPr/>
          </p:nvSpPr>
          <p:spPr>
            <a:xfrm>
              <a:off x="9356816" y="3440751"/>
              <a:ext cx="130889" cy="897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altLang="zh-CN" sz="500" b="1" dirty="0">
                  <a:solidFill>
                    <a:srgbClr val="003300"/>
                  </a:solidFill>
                  <a:latin typeface="Arial"/>
                  <a:cs typeface="Arial"/>
                </a:rPr>
                <a:t>· · ·</a:t>
              </a:r>
              <a:endParaRPr sz="500" dirty="0">
                <a:latin typeface="Arial"/>
                <a:cs typeface="Arial"/>
              </a:endParaRPr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1EBCA0AB-1F2E-400A-A663-2A7FC5276D4B}"/>
                </a:ext>
              </a:extLst>
            </p:cNvPr>
            <p:cNvCxnSpPr>
              <a:cxnSpLocks/>
            </p:cNvCxnSpPr>
            <p:nvPr/>
          </p:nvCxnSpPr>
          <p:spPr>
            <a:xfrm>
              <a:off x="7644476" y="2830830"/>
              <a:ext cx="0" cy="1873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DBDF61D4-2DB2-4884-BAF3-45038668B112}"/>
                </a:ext>
              </a:extLst>
            </p:cNvPr>
            <p:cNvCxnSpPr>
              <a:cxnSpLocks/>
            </p:cNvCxnSpPr>
            <p:nvPr/>
          </p:nvCxnSpPr>
          <p:spPr>
            <a:xfrm>
              <a:off x="9067537" y="2829841"/>
              <a:ext cx="0" cy="1873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object 23">
              <a:extLst>
                <a:ext uri="{FF2B5EF4-FFF2-40B4-BE49-F238E27FC236}">
                  <a16:creationId xmlns:a16="http://schemas.microsoft.com/office/drawing/2014/main" id="{9E47DB59-2021-4A2B-8620-50371751DE0D}"/>
                </a:ext>
              </a:extLst>
            </p:cNvPr>
            <p:cNvSpPr/>
            <p:nvPr/>
          </p:nvSpPr>
          <p:spPr>
            <a:xfrm>
              <a:off x="8518398" y="3384806"/>
              <a:ext cx="420337" cy="249554"/>
            </a:xfrm>
            <a:custGeom>
              <a:avLst/>
              <a:gdLst/>
              <a:ahLst/>
              <a:cxnLst/>
              <a:rect l="l" t="t" r="r" b="b"/>
              <a:pathLst>
                <a:path w="116204" h="249554">
                  <a:moveTo>
                    <a:pt x="0" y="249238"/>
                  </a:moveTo>
                  <a:lnTo>
                    <a:pt x="115886" y="249238"/>
                  </a:lnTo>
                  <a:lnTo>
                    <a:pt x="115886" y="0"/>
                  </a:lnTo>
                  <a:lnTo>
                    <a:pt x="0" y="0"/>
                  </a:lnTo>
                  <a:lnTo>
                    <a:pt x="0" y="249238"/>
                  </a:lnTo>
                  <a:close/>
                </a:path>
              </a:pathLst>
            </a:custGeom>
            <a:solidFill>
              <a:srgbClr val="FFFD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31">
              <a:extLst>
                <a:ext uri="{FF2B5EF4-FFF2-40B4-BE49-F238E27FC236}">
                  <a16:creationId xmlns:a16="http://schemas.microsoft.com/office/drawing/2014/main" id="{9C6334F9-9345-4566-B346-3B395FAFAEEA}"/>
                </a:ext>
              </a:extLst>
            </p:cNvPr>
            <p:cNvSpPr txBox="1"/>
            <p:nvPr/>
          </p:nvSpPr>
          <p:spPr>
            <a:xfrm>
              <a:off x="8684299" y="3450431"/>
              <a:ext cx="130889" cy="897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altLang="zh-CN" sz="500" b="1" dirty="0">
                  <a:solidFill>
                    <a:srgbClr val="003300"/>
                  </a:solidFill>
                  <a:latin typeface="Arial"/>
                  <a:cs typeface="Arial"/>
                </a:rPr>
                <a:t>· · ·</a:t>
              </a:r>
              <a:endParaRPr sz="500" dirty="0">
                <a:latin typeface="Arial"/>
                <a:cs typeface="Arial"/>
              </a:endParaRPr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83F4307-6D50-4A23-876B-FCD7F7960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8522" y="4269716"/>
              <a:ext cx="0" cy="7115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A4F8973D-462B-41D9-A748-1999D880750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442" y="4038719"/>
              <a:ext cx="0" cy="9425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A534B9D6-35C5-4B47-9B89-5D56911236DF}"/>
                </a:ext>
              </a:extLst>
            </p:cNvPr>
            <p:cNvCxnSpPr>
              <a:cxnSpLocks/>
            </p:cNvCxnSpPr>
            <p:nvPr/>
          </p:nvCxnSpPr>
          <p:spPr>
            <a:xfrm>
              <a:off x="9962707" y="4623119"/>
              <a:ext cx="0" cy="3473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4" name="object 44">
              <a:extLst>
                <a:ext uri="{FF2B5EF4-FFF2-40B4-BE49-F238E27FC236}">
                  <a16:creationId xmlns:a16="http://schemas.microsoft.com/office/drawing/2014/main" id="{85F76660-7D3F-493F-9D77-8E1B7D0417D6}"/>
                </a:ext>
              </a:extLst>
            </p:cNvPr>
            <p:cNvSpPr txBox="1"/>
            <p:nvPr/>
          </p:nvSpPr>
          <p:spPr>
            <a:xfrm>
              <a:off x="6473894" y="3712795"/>
              <a:ext cx="959637" cy="116635"/>
            </a:xfrm>
            <a:prstGeom prst="rect">
              <a:avLst/>
            </a:prstGeom>
            <a:solidFill>
              <a:srgbClr val="FF7C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7940">
                <a:lnSpc>
                  <a:spcPts val="1015"/>
                </a:lnSpc>
              </a:pP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Warp Scheduler</a:t>
              </a:r>
              <a:endParaRPr sz="700" dirty="0">
                <a:latin typeface="Arial"/>
                <a:cs typeface="Arial"/>
              </a:endParaRPr>
            </a:p>
          </p:txBody>
        </p:sp>
        <p:sp>
          <p:nvSpPr>
            <p:cNvPr id="209" name="object 19">
              <a:extLst>
                <a:ext uri="{FF2B5EF4-FFF2-40B4-BE49-F238E27FC236}">
                  <a16:creationId xmlns:a16="http://schemas.microsoft.com/office/drawing/2014/main" id="{A35D229E-E2AB-4BBD-9DF0-2F12C7E1A580}"/>
                </a:ext>
              </a:extLst>
            </p:cNvPr>
            <p:cNvSpPr/>
            <p:nvPr/>
          </p:nvSpPr>
          <p:spPr>
            <a:xfrm>
              <a:off x="6476194" y="4109494"/>
              <a:ext cx="3506344" cy="213013"/>
            </a:xfrm>
            <a:custGeom>
              <a:avLst/>
              <a:gdLst/>
              <a:ahLst/>
              <a:cxnLst/>
              <a:rect l="l" t="t" r="r" b="b"/>
              <a:pathLst>
                <a:path w="2803525" h="328930">
                  <a:moveTo>
                    <a:pt x="0" y="0"/>
                  </a:moveTo>
                  <a:lnTo>
                    <a:pt x="2803523" y="0"/>
                  </a:lnTo>
                  <a:lnTo>
                    <a:pt x="2803523" y="328613"/>
                  </a:lnTo>
                  <a:lnTo>
                    <a:pt x="0" y="328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7D9C3DB-0C7E-43E6-998F-ED9782ECB8CB}"/>
                </a:ext>
              </a:extLst>
            </p:cNvPr>
            <p:cNvSpPr txBox="1"/>
            <p:nvPr/>
          </p:nvSpPr>
          <p:spPr>
            <a:xfrm>
              <a:off x="6475988" y="4089115"/>
              <a:ext cx="12186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Constant Memory</a:t>
              </a:r>
            </a:p>
          </p:txBody>
        </p:sp>
        <p:sp>
          <p:nvSpPr>
            <p:cNvPr id="211" name="object 19">
              <a:extLst>
                <a:ext uri="{FF2B5EF4-FFF2-40B4-BE49-F238E27FC236}">
                  <a16:creationId xmlns:a16="http://schemas.microsoft.com/office/drawing/2014/main" id="{6C6A0CF6-020B-48E1-98CE-A84920E82F77}"/>
                </a:ext>
              </a:extLst>
            </p:cNvPr>
            <p:cNvSpPr/>
            <p:nvPr/>
          </p:nvSpPr>
          <p:spPr>
            <a:xfrm>
              <a:off x="6476194" y="4370790"/>
              <a:ext cx="3506344" cy="213013"/>
            </a:xfrm>
            <a:custGeom>
              <a:avLst/>
              <a:gdLst/>
              <a:ahLst/>
              <a:cxnLst/>
              <a:rect l="l" t="t" r="r" b="b"/>
              <a:pathLst>
                <a:path w="2803525" h="328930">
                  <a:moveTo>
                    <a:pt x="0" y="0"/>
                  </a:moveTo>
                  <a:lnTo>
                    <a:pt x="2803523" y="0"/>
                  </a:lnTo>
                  <a:lnTo>
                    <a:pt x="2803523" y="328613"/>
                  </a:lnTo>
                  <a:lnTo>
                    <a:pt x="0" y="328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F1DA862-4430-4D7E-B36B-AFB95BB23687}"/>
                </a:ext>
              </a:extLst>
            </p:cNvPr>
            <p:cNvSpPr txBox="1"/>
            <p:nvPr/>
          </p:nvSpPr>
          <p:spPr>
            <a:xfrm>
              <a:off x="6476822" y="4360614"/>
              <a:ext cx="16417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Texture Memory/L1 Cache</a:t>
              </a: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293DCE3-A933-485B-987C-79DDFF5B0B3E}"/>
                </a:ext>
              </a:extLst>
            </p:cNvPr>
            <p:cNvCxnSpPr>
              <a:cxnSpLocks/>
            </p:cNvCxnSpPr>
            <p:nvPr/>
          </p:nvCxnSpPr>
          <p:spPr>
            <a:xfrm>
              <a:off x="9244540" y="3972523"/>
              <a:ext cx="0" cy="39826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24156BC6-6D54-44CB-BBA0-6CD7DE2FE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6837" y="3963614"/>
              <a:ext cx="2814" cy="16858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CBB891C-CCA6-4B4B-B81D-755E7A73F032}"/>
                </a:ext>
              </a:extLst>
            </p:cNvPr>
            <p:cNvCxnSpPr>
              <a:cxnSpLocks/>
            </p:cNvCxnSpPr>
            <p:nvPr/>
          </p:nvCxnSpPr>
          <p:spPr>
            <a:xfrm>
              <a:off x="8020359" y="3986212"/>
              <a:ext cx="0" cy="39826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CD235B08-E479-4E57-8D79-53C10B29BD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488" y="3970857"/>
              <a:ext cx="1" cy="16134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FCC82272-3B77-4BAC-ACFF-E84CBCE605BF}"/>
                </a:ext>
              </a:extLst>
            </p:cNvPr>
            <p:cNvCxnSpPr>
              <a:cxnSpLocks/>
            </p:cNvCxnSpPr>
            <p:nvPr/>
          </p:nvCxnSpPr>
          <p:spPr>
            <a:xfrm>
              <a:off x="6532189" y="3967467"/>
              <a:ext cx="0" cy="39826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6BD32F7C-3C53-4B6B-ABF8-1F92BEB5F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6958" y="3964412"/>
              <a:ext cx="4361" cy="1677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8" name="object 44">
              <a:extLst>
                <a:ext uri="{FF2B5EF4-FFF2-40B4-BE49-F238E27FC236}">
                  <a16:creationId xmlns:a16="http://schemas.microsoft.com/office/drawing/2014/main" id="{319C066E-2E73-4DDA-B30B-B367DBC89972}"/>
                </a:ext>
              </a:extLst>
            </p:cNvPr>
            <p:cNvSpPr txBox="1"/>
            <p:nvPr/>
          </p:nvSpPr>
          <p:spPr>
            <a:xfrm>
              <a:off x="6472656" y="3840305"/>
              <a:ext cx="959637" cy="116635"/>
            </a:xfrm>
            <a:prstGeom prst="rect">
              <a:avLst/>
            </a:prstGeom>
            <a:solidFill>
              <a:srgbClr val="FF7C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7940">
                <a:lnSpc>
                  <a:spcPts val="1015"/>
                </a:lnSpc>
              </a:pP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Instruction Buffer</a:t>
              </a:r>
              <a:endParaRPr sz="700" dirty="0">
                <a:latin typeface="Arial"/>
                <a:cs typeface="Arial"/>
              </a:endParaRPr>
            </a:p>
          </p:txBody>
        </p:sp>
        <p:sp>
          <p:nvSpPr>
            <p:cNvPr id="230" name="object 44">
              <a:extLst>
                <a:ext uri="{FF2B5EF4-FFF2-40B4-BE49-F238E27FC236}">
                  <a16:creationId xmlns:a16="http://schemas.microsoft.com/office/drawing/2014/main" id="{B26B87F3-123F-4A25-8761-F98EDE2CE341}"/>
                </a:ext>
              </a:extLst>
            </p:cNvPr>
            <p:cNvSpPr txBox="1"/>
            <p:nvPr/>
          </p:nvSpPr>
          <p:spPr>
            <a:xfrm>
              <a:off x="7515223" y="3716248"/>
              <a:ext cx="959637" cy="116635"/>
            </a:xfrm>
            <a:prstGeom prst="rect">
              <a:avLst/>
            </a:prstGeom>
            <a:solidFill>
              <a:srgbClr val="FF7C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7940">
                <a:lnSpc>
                  <a:spcPts val="1015"/>
                </a:lnSpc>
              </a:pP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Warp Scheduler</a:t>
              </a:r>
              <a:endParaRPr sz="700" dirty="0">
                <a:latin typeface="Arial"/>
                <a:cs typeface="Arial"/>
              </a:endParaRPr>
            </a:p>
          </p:txBody>
        </p:sp>
        <p:sp>
          <p:nvSpPr>
            <p:cNvPr id="231" name="object 44">
              <a:extLst>
                <a:ext uri="{FF2B5EF4-FFF2-40B4-BE49-F238E27FC236}">
                  <a16:creationId xmlns:a16="http://schemas.microsoft.com/office/drawing/2014/main" id="{2AC1C055-D36A-497E-846E-CD365143C0C5}"/>
                </a:ext>
              </a:extLst>
            </p:cNvPr>
            <p:cNvSpPr txBox="1"/>
            <p:nvPr/>
          </p:nvSpPr>
          <p:spPr>
            <a:xfrm>
              <a:off x="7513985" y="3843758"/>
              <a:ext cx="959637" cy="116635"/>
            </a:xfrm>
            <a:prstGeom prst="rect">
              <a:avLst/>
            </a:prstGeom>
            <a:solidFill>
              <a:srgbClr val="FF7C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7940">
                <a:lnSpc>
                  <a:spcPts val="1015"/>
                </a:lnSpc>
              </a:pP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Instruction Buffer</a:t>
              </a:r>
              <a:endParaRPr sz="700" dirty="0">
                <a:latin typeface="Arial"/>
                <a:cs typeface="Arial"/>
              </a:endParaRPr>
            </a:p>
          </p:txBody>
        </p:sp>
        <p:sp>
          <p:nvSpPr>
            <p:cNvPr id="232" name="object 44">
              <a:extLst>
                <a:ext uri="{FF2B5EF4-FFF2-40B4-BE49-F238E27FC236}">
                  <a16:creationId xmlns:a16="http://schemas.microsoft.com/office/drawing/2014/main" id="{CFC615E5-9022-4AEB-A370-DE6F26450E37}"/>
                </a:ext>
              </a:extLst>
            </p:cNvPr>
            <p:cNvSpPr txBox="1"/>
            <p:nvPr/>
          </p:nvSpPr>
          <p:spPr>
            <a:xfrm>
              <a:off x="8949472" y="3703913"/>
              <a:ext cx="959637" cy="116635"/>
            </a:xfrm>
            <a:prstGeom prst="rect">
              <a:avLst/>
            </a:prstGeom>
            <a:solidFill>
              <a:srgbClr val="FF7C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7940">
                <a:lnSpc>
                  <a:spcPts val="1015"/>
                </a:lnSpc>
              </a:pP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Warp Scheduler</a:t>
              </a:r>
              <a:endParaRPr sz="700" dirty="0">
                <a:latin typeface="Arial"/>
                <a:cs typeface="Arial"/>
              </a:endParaRPr>
            </a:p>
          </p:txBody>
        </p:sp>
        <p:sp>
          <p:nvSpPr>
            <p:cNvPr id="233" name="object 44">
              <a:extLst>
                <a:ext uri="{FF2B5EF4-FFF2-40B4-BE49-F238E27FC236}">
                  <a16:creationId xmlns:a16="http://schemas.microsoft.com/office/drawing/2014/main" id="{F11201D5-64E4-4CC7-9617-5CBDEE0FE536}"/>
                </a:ext>
              </a:extLst>
            </p:cNvPr>
            <p:cNvSpPr txBox="1"/>
            <p:nvPr/>
          </p:nvSpPr>
          <p:spPr>
            <a:xfrm>
              <a:off x="8948234" y="3831423"/>
              <a:ext cx="959637" cy="116635"/>
            </a:xfrm>
            <a:prstGeom prst="rect">
              <a:avLst/>
            </a:prstGeom>
            <a:solidFill>
              <a:srgbClr val="FF7C00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27940">
                <a:lnSpc>
                  <a:spcPts val="1015"/>
                </a:lnSpc>
              </a:pPr>
              <a:r>
                <a:rPr lang="en-US" sz="700" b="1" dirty="0">
                  <a:solidFill>
                    <a:srgbClr val="003300"/>
                  </a:solidFill>
                  <a:latin typeface="Arial"/>
                  <a:cs typeface="Arial"/>
                </a:rPr>
                <a:t>Instruction Buffer</a:t>
              </a:r>
              <a:endParaRPr sz="700" dirty="0">
                <a:latin typeface="Arial"/>
                <a:cs typeface="Arial"/>
              </a:endParaRPr>
            </a:p>
          </p:txBody>
        </p:sp>
        <p:sp>
          <p:nvSpPr>
            <p:cNvPr id="234" name="object 19">
              <a:extLst>
                <a:ext uri="{FF2B5EF4-FFF2-40B4-BE49-F238E27FC236}">
                  <a16:creationId xmlns:a16="http://schemas.microsoft.com/office/drawing/2014/main" id="{A728B61F-0742-497D-964C-A5BDD59C6B28}"/>
                </a:ext>
              </a:extLst>
            </p:cNvPr>
            <p:cNvSpPr/>
            <p:nvPr/>
          </p:nvSpPr>
          <p:spPr>
            <a:xfrm>
              <a:off x="6469481" y="2382779"/>
              <a:ext cx="3499576" cy="223204"/>
            </a:xfrm>
            <a:custGeom>
              <a:avLst/>
              <a:gdLst/>
              <a:ahLst/>
              <a:cxnLst/>
              <a:rect l="l" t="t" r="r" b="b"/>
              <a:pathLst>
                <a:path w="2803525" h="328930">
                  <a:moveTo>
                    <a:pt x="0" y="0"/>
                  </a:moveTo>
                  <a:lnTo>
                    <a:pt x="2803523" y="0"/>
                  </a:lnTo>
                  <a:lnTo>
                    <a:pt x="2803523" y="328613"/>
                  </a:lnTo>
                  <a:lnTo>
                    <a:pt x="0" y="328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C00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C497C91F-704F-49F5-99B0-CDB4B25268D3}"/>
                </a:ext>
              </a:extLst>
            </p:cNvPr>
            <p:cNvSpPr txBox="1"/>
            <p:nvPr/>
          </p:nvSpPr>
          <p:spPr>
            <a:xfrm>
              <a:off x="6469180" y="2366772"/>
              <a:ext cx="11817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Instruction Cache</a:t>
              </a:r>
              <a:endParaRPr lang="en-US" dirty="0"/>
            </a:p>
          </p:txBody>
        </p:sp>
        <p:sp>
          <p:nvSpPr>
            <p:cNvPr id="237" name="object 18">
              <a:extLst>
                <a:ext uri="{FF2B5EF4-FFF2-40B4-BE49-F238E27FC236}">
                  <a16:creationId xmlns:a16="http://schemas.microsoft.com/office/drawing/2014/main" id="{4B99EAE2-2BCA-42BA-A804-21B2045F456A}"/>
                </a:ext>
              </a:extLst>
            </p:cNvPr>
            <p:cNvSpPr txBox="1"/>
            <p:nvPr/>
          </p:nvSpPr>
          <p:spPr>
            <a:xfrm>
              <a:off x="6406982" y="5278824"/>
              <a:ext cx="3970020" cy="448841"/>
            </a:xfrm>
            <a:prstGeom prst="rect">
              <a:avLst/>
            </a:prstGeom>
            <a:solidFill>
              <a:srgbClr val="FF7C00"/>
            </a:solidFill>
          </p:spPr>
          <p:txBody>
            <a:bodyPr vert="horz" wrap="square" lIns="0" tIns="40640" rIns="0" bIns="0" rtlCol="0">
              <a:spAutoFit/>
            </a:bodyPr>
            <a:lstStyle/>
            <a:p>
              <a:pPr marL="90170">
                <a:spcBef>
                  <a:spcPts val="320"/>
                </a:spcBef>
              </a:pPr>
              <a:r>
                <a:rPr lang="en-US" sz="1200" b="1" spc="-5" dirty="0">
                  <a:solidFill>
                    <a:srgbClr val="003300"/>
                  </a:solidFill>
                  <a:latin typeface="Arial"/>
                  <a:cs typeface="Arial"/>
                </a:rPr>
                <a:t>Global</a:t>
              </a:r>
              <a:r>
                <a:rPr sz="1200" b="1" spc="-5" dirty="0">
                  <a:solidFill>
                    <a:srgbClr val="003300"/>
                  </a:solidFill>
                  <a:latin typeface="Arial"/>
                  <a:cs typeface="Arial"/>
                </a:rPr>
                <a:t> </a:t>
              </a:r>
              <a:r>
                <a:rPr lang="en-US" sz="1200" b="1" spc="-5" dirty="0">
                  <a:solidFill>
                    <a:srgbClr val="003300"/>
                  </a:solidFill>
                  <a:latin typeface="Arial"/>
                  <a:cs typeface="Arial"/>
                </a:rPr>
                <a:t>M</a:t>
              </a:r>
              <a:r>
                <a:rPr sz="1200" b="1" dirty="0">
                  <a:solidFill>
                    <a:srgbClr val="003300"/>
                  </a:solidFill>
                  <a:latin typeface="Arial"/>
                  <a:cs typeface="Arial"/>
                </a:rPr>
                <a:t>emory</a:t>
              </a:r>
              <a:endParaRPr lang="en-US" sz="1200" b="1" dirty="0">
                <a:solidFill>
                  <a:srgbClr val="003300"/>
                </a:solidFill>
                <a:latin typeface="Arial"/>
                <a:cs typeface="Arial"/>
              </a:endParaRPr>
            </a:p>
            <a:p>
              <a:pPr marL="90170">
                <a:spcBef>
                  <a:spcPts val="320"/>
                </a:spcBef>
              </a:pPr>
              <a:endParaRPr lang="en-US" sz="1200" b="1" dirty="0">
                <a:solidFill>
                  <a:srgbClr val="003300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78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warp cuda pascal">
            <a:extLst>
              <a:ext uri="{FF2B5EF4-FFF2-40B4-BE49-F238E27FC236}">
                <a16:creationId xmlns:a16="http://schemas.microsoft.com/office/drawing/2014/main" id="{C7F516CD-C9C8-470B-A24D-322E08B27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28" y="1420097"/>
            <a:ext cx="6365088" cy="467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53E84FBB-33BB-4D42-9C9C-19A74064CD1F}"/>
              </a:ext>
            </a:extLst>
          </p:cNvPr>
          <p:cNvSpPr txBox="1">
            <a:spLocks/>
          </p:cNvSpPr>
          <p:nvPr/>
        </p:nvSpPr>
        <p:spPr>
          <a:xfrm>
            <a:off x="2282510" y="280879"/>
            <a:ext cx="716861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Reduction with Intrinsic</a:t>
            </a:r>
            <a:endParaRPr lang="en-US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5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2510" y="280879"/>
            <a:ext cx="716861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Reduction with Intrinsic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reduce">
            <a:extLst>
              <a:ext uri="{FF2B5EF4-FFF2-40B4-BE49-F238E27FC236}">
                <a16:creationId xmlns:a16="http://schemas.microsoft.com/office/drawing/2014/main" id="{B3DEBA21-FE49-4F0F-9C90-386E0211F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56" y="1315777"/>
            <a:ext cx="7528288" cy="330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3A16F85-CC82-4DAF-ACFC-5C80F3A24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35" y="4903613"/>
            <a:ext cx="4392930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3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8B02FA-7A8C-415D-BBCC-EE9C97137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410" y="657915"/>
            <a:ext cx="5895594" cy="2093976"/>
          </a:xfrm>
          <a:prstGeom prst="rect">
            <a:avLst/>
          </a:prstGeom>
        </p:spPr>
      </p:pic>
      <p:pic>
        <p:nvPicPr>
          <p:cNvPr id="9" name="Picture 8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A2ADEA12-4569-4121-9B94-63A741F0D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" y="3328075"/>
            <a:ext cx="5478780" cy="2644902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C3AF300-B131-4F66-A828-F5F448300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" y="772453"/>
            <a:ext cx="4810506" cy="154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67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2510" y="280879"/>
            <a:ext cx="716861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Fun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Intrinsics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E1335A-B9CA-4E71-8210-6C39D1E49D4E}"/>
              </a:ext>
            </a:extLst>
          </p:cNvPr>
          <p:cNvSpPr/>
          <p:nvPr/>
        </p:nvSpPr>
        <p:spPr>
          <a:xfrm>
            <a:off x="1218618" y="2681293"/>
            <a:ext cx="9296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https://docs.nvidia.com/cuda/cuda-c-programming-guide/index.html#warp-vote-functions</a:t>
            </a:r>
          </a:p>
        </p:txBody>
      </p:sp>
    </p:spTree>
    <p:extLst>
      <p:ext uri="{BB962C8B-B14F-4D97-AF65-F5344CB8AC3E}">
        <p14:creationId xmlns:p14="http://schemas.microsoft.com/office/powerpoint/2010/main" val="280817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1405" y="701814"/>
            <a:ext cx="4949190" cy="5130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GPU </a:t>
            </a:r>
            <a:r>
              <a:rPr sz="3200" dirty="0"/>
              <a:t>vs. CPU</a:t>
            </a:r>
            <a:r>
              <a:rPr sz="3200" spc="-40" dirty="0"/>
              <a:t> </a:t>
            </a:r>
            <a:r>
              <a:rPr sz="3200" spc="-5" dirty="0"/>
              <a:t>Performance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8874064" y="6274217"/>
            <a:ext cx="1527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Source: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NVIDIA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2600" y="5410201"/>
            <a:ext cx="8585200" cy="831215"/>
          </a:xfrm>
          <a:custGeom>
            <a:avLst/>
            <a:gdLst/>
            <a:ahLst/>
            <a:cxnLst/>
            <a:rect l="l" t="t" r="r" b="b"/>
            <a:pathLst>
              <a:path w="8585200" h="831214">
                <a:moveTo>
                  <a:pt x="0" y="0"/>
                </a:moveTo>
                <a:lnTo>
                  <a:pt x="8585198" y="0"/>
                </a:lnTo>
                <a:lnTo>
                  <a:pt x="8585198" y="830996"/>
                </a:lnTo>
                <a:lnTo>
                  <a:pt x="0" y="830996"/>
                </a:lnTo>
                <a:lnTo>
                  <a:pt x="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2600" y="5443220"/>
            <a:ext cx="8585200" cy="7467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450215" marR="437515" indent="2506345">
              <a:lnSpc>
                <a:spcPts val="2800"/>
              </a:lnSpc>
              <a:spcBef>
                <a:spcPts val="259"/>
              </a:spcBef>
            </a:pPr>
            <a:r>
              <a:rPr sz="2400" b="1" spc="-5" dirty="0">
                <a:latin typeface="Arial"/>
                <a:cs typeface="Arial"/>
              </a:rPr>
              <a:t>Energy difference:  200pJ/instruction (GPU) </a:t>
            </a:r>
            <a:r>
              <a:rPr sz="2400" b="1" dirty="0">
                <a:latin typeface="Arial"/>
                <a:cs typeface="Arial"/>
              </a:rPr>
              <a:t>vs. </a:t>
            </a:r>
            <a:r>
              <a:rPr sz="2400" b="1" spc="-5" dirty="0">
                <a:latin typeface="Arial"/>
                <a:cs typeface="Arial"/>
              </a:rPr>
              <a:t>2000pJ/instruction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(CPU)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5600" y="1413638"/>
            <a:ext cx="8915398" cy="4115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564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9107" y="735013"/>
            <a:ext cx="8560609" cy="304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6154" y="25716"/>
            <a:ext cx="2820035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CPU vs.</a:t>
            </a:r>
            <a:r>
              <a:rPr spc="-95" dirty="0"/>
              <a:t> </a:t>
            </a:r>
            <a:r>
              <a:rPr spc="-5" dirty="0"/>
              <a:t>GPU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2740" y="3779967"/>
            <a:ext cx="9020175" cy="250940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4803775">
              <a:spcBef>
                <a:spcPts val="330"/>
              </a:spcBef>
            </a:pPr>
            <a:r>
              <a:rPr sz="1600" b="1" spc="-5" dirty="0">
                <a:latin typeface="Arial"/>
                <a:cs typeface="Arial"/>
              </a:rPr>
              <a:t>(Source: Nvidia </a:t>
            </a:r>
            <a:r>
              <a:rPr sz="1600" b="1" dirty="0">
                <a:latin typeface="Arial"/>
                <a:cs typeface="Arial"/>
              </a:rPr>
              <a:t>CUDA </a:t>
            </a:r>
            <a:r>
              <a:rPr sz="1600" b="1" spc="-5" dirty="0">
                <a:latin typeface="Arial"/>
                <a:cs typeface="Arial"/>
              </a:rPr>
              <a:t>Programming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Guide)</a:t>
            </a:r>
            <a:endParaRPr sz="1600" dirty="0">
              <a:latin typeface="Arial"/>
              <a:cs typeface="Arial"/>
            </a:endParaRPr>
          </a:p>
          <a:p>
            <a:pPr marL="355600" marR="904875" indent="-342900">
              <a:lnSpc>
                <a:spcPct val="792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F497D"/>
                </a:solidFill>
                <a:latin typeface="Arial"/>
                <a:cs typeface="Arial"/>
              </a:rPr>
              <a:t>GPU</a:t>
            </a:r>
            <a:r>
              <a:rPr sz="2000" spc="-5" dirty="0">
                <a:solidFill>
                  <a:srgbClr val="275D90"/>
                </a:solidFill>
                <a:latin typeface="MS PGothic"/>
                <a:cs typeface="MS PGothic"/>
              </a:rPr>
              <a:t>’</a:t>
            </a:r>
            <a:r>
              <a:rPr sz="2000" spc="-5" dirty="0">
                <a:solidFill>
                  <a:srgbClr val="1F497D"/>
                </a:solidFill>
                <a:latin typeface="Arial"/>
                <a:cs typeface="Arial"/>
              </a:rPr>
              <a:t>s </a:t>
            </a:r>
            <a:r>
              <a:rPr sz="2000" dirty="0">
                <a:solidFill>
                  <a:srgbClr val="1F497D"/>
                </a:solidFill>
                <a:latin typeface="Arial"/>
                <a:cs typeface="Arial"/>
              </a:rPr>
              <a:t>higher </a:t>
            </a:r>
            <a:r>
              <a:rPr sz="2000" spc="-5" dirty="0">
                <a:solidFill>
                  <a:srgbClr val="1F497D"/>
                </a:solidFill>
                <a:latin typeface="Arial"/>
                <a:cs typeface="Arial"/>
              </a:rPr>
              <a:t>performance </a:t>
            </a:r>
            <a:r>
              <a:rPr sz="2000" dirty="0">
                <a:solidFill>
                  <a:srgbClr val="1F497D"/>
                </a:solidFill>
                <a:latin typeface="Arial"/>
                <a:cs typeface="Arial"/>
              </a:rPr>
              <a:t>and energy </a:t>
            </a:r>
            <a:r>
              <a:rPr sz="2000" spc="-5" dirty="0">
                <a:solidFill>
                  <a:srgbClr val="1F497D"/>
                </a:solidFill>
                <a:latin typeface="Arial"/>
                <a:cs typeface="Arial"/>
              </a:rPr>
              <a:t>efficiency </a:t>
            </a:r>
            <a:r>
              <a:rPr sz="2000" dirty="0">
                <a:solidFill>
                  <a:srgbClr val="1F497D"/>
                </a:solidFill>
                <a:latin typeface="Arial"/>
                <a:cs typeface="Arial"/>
              </a:rPr>
              <a:t>are due </a:t>
            </a:r>
            <a:r>
              <a:rPr sz="2000" spc="-5" dirty="0">
                <a:solidFill>
                  <a:srgbClr val="1F497D"/>
                </a:solidFill>
                <a:latin typeface="Arial"/>
                <a:cs typeface="Arial"/>
              </a:rPr>
              <a:t>to different  allocation </a:t>
            </a:r>
            <a:r>
              <a:rPr sz="2000" dirty="0">
                <a:solidFill>
                  <a:srgbClr val="1F497D"/>
                </a:solidFill>
                <a:latin typeface="Arial"/>
                <a:cs typeface="Arial"/>
              </a:rPr>
              <a:t>of chip</a:t>
            </a:r>
            <a:r>
              <a:rPr sz="2000" spc="-5" dirty="0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97D"/>
                </a:solidFill>
                <a:latin typeface="Arial"/>
                <a:cs typeface="Arial"/>
              </a:rPr>
              <a:t>area</a:t>
            </a:r>
            <a:endParaRPr sz="2000" dirty="0">
              <a:latin typeface="Arial"/>
              <a:cs typeface="Arial"/>
            </a:endParaRPr>
          </a:p>
          <a:p>
            <a:pPr marL="749300" marR="226695" lvl="1" indent="-279400">
              <a:lnSpc>
                <a:spcPts val="1770"/>
              </a:lnSpc>
              <a:spcBef>
                <a:spcPts val="355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>
                <a:solidFill>
                  <a:srgbClr val="C0504D"/>
                </a:solidFill>
                <a:latin typeface="Arial"/>
                <a:cs typeface="Arial"/>
              </a:rPr>
              <a:t>High degree of </a:t>
            </a:r>
            <a:r>
              <a:rPr spc="-5" dirty="0">
                <a:solidFill>
                  <a:srgbClr val="C0504D"/>
                </a:solidFill>
                <a:latin typeface="Arial"/>
                <a:cs typeface="Arial"/>
              </a:rPr>
              <a:t>SIMD </a:t>
            </a:r>
            <a:r>
              <a:rPr dirty="0">
                <a:solidFill>
                  <a:srgbClr val="C0504D"/>
                </a:solidFill>
                <a:latin typeface="Arial"/>
                <a:cs typeface="Arial"/>
              </a:rPr>
              <a:t>parallelism, simple in-order cores, less </a:t>
            </a:r>
            <a:r>
              <a:rPr spc="-5" dirty="0">
                <a:solidFill>
                  <a:srgbClr val="C0504D"/>
                </a:solidFill>
                <a:latin typeface="Arial"/>
                <a:cs typeface="Arial"/>
              </a:rPr>
              <a:t>control/sync. </a:t>
            </a:r>
            <a:r>
              <a:rPr dirty="0">
                <a:solidFill>
                  <a:srgbClr val="C0504D"/>
                </a:solidFill>
                <a:latin typeface="Arial"/>
                <a:cs typeface="Arial"/>
              </a:rPr>
              <a:t>logic,  lower </a:t>
            </a:r>
            <a:r>
              <a:rPr spc="-5" dirty="0">
                <a:solidFill>
                  <a:srgbClr val="C0504D"/>
                </a:solidFill>
                <a:latin typeface="Arial"/>
                <a:cs typeface="Arial"/>
              </a:rPr>
              <a:t>cache/scratchpad capacity</a:t>
            </a:r>
            <a:endParaRPr dirty="0">
              <a:latin typeface="Arial"/>
              <a:cs typeface="Arial"/>
            </a:endParaRPr>
          </a:p>
          <a:p>
            <a:pPr marL="355600" indent="-342900">
              <a:lnSpc>
                <a:spcPts val="238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1F497D"/>
                </a:solidFill>
                <a:latin typeface="Arial"/>
                <a:cs typeface="Arial"/>
              </a:rPr>
              <a:t>But </a:t>
            </a:r>
            <a:r>
              <a:rPr sz="2000" spc="-5" dirty="0">
                <a:solidFill>
                  <a:srgbClr val="1F497D"/>
                </a:solidFill>
                <a:latin typeface="Arial"/>
                <a:cs typeface="Arial"/>
              </a:rPr>
              <a:t>SIMD </a:t>
            </a:r>
            <a:r>
              <a:rPr sz="2000" dirty="0">
                <a:solidFill>
                  <a:srgbClr val="1F497D"/>
                </a:solidFill>
                <a:latin typeface="Arial"/>
                <a:cs typeface="Arial"/>
              </a:rPr>
              <a:t>parallelism is not well </a:t>
            </a:r>
            <a:r>
              <a:rPr sz="2000" spc="-5" dirty="0">
                <a:solidFill>
                  <a:srgbClr val="1F497D"/>
                </a:solidFill>
                <a:latin typeface="Arial"/>
                <a:cs typeface="Arial"/>
              </a:rPr>
              <a:t>suited for </a:t>
            </a:r>
            <a:r>
              <a:rPr sz="2000" dirty="0">
                <a:solidFill>
                  <a:srgbClr val="1F497D"/>
                </a:solidFill>
                <a:latin typeface="Arial"/>
                <a:cs typeface="Arial"/>
              </a:rPr>
              <a:t>all</a:t>
            </a:r>
            <a:r>
              <a:rPr sz="2000" spc="-15" dirty="0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F497D"/>
                </a:solidFill>
                <a:latin typeface="Arial"/>
                <a:cs typeface="Arial"/>
              </a:rPr>
              <a:t>algorithms</a:t>
            </a:r>
            <a:endParaRPr sz="2000" dirty="0">
              <a:latin typeface="Arial"/>
              <a:cs typeface="Arial"/>
            </a:endParaRPr>
          </a:p>
          <a:p>
            <a:pPr marL="749300" marR="658495" lvl="1" indent="-279400">
              <a:lnSpc>
                <a:spcPct val="77200"/>
              </a:lnSpc>
              <a:spcBef>
                <a:spcPts val="490"/>
              </a:spcBef>
              <a:buChar char="–"/>
              <a:tabLst>
                <a:tab pos="755015" algn="l"/>
                <a:tab pos="755650" algn="l"/>
              </a:tabLst>
            </a:pPr>
            <a:r>
              <a:rPr dirty="0">
                <a:solidFill>
                  <a:srgbClr val="C0504D"/>
                </a:solidFill>
                <a:latin typeface="Arial"/>
                <a:cs typeface="Arial"/>
              </a:rPr>
              <a:t>Dynamic search, Sparse </a:t>
            </a:r>
            <a:r>
              <a:rPr spc="-5" dirty="0">
                <a:solidFill>
                  <a:srgbClr val="C0504D"/>
                </a:solidFill>
                <a:latin typeface="Arial"/>
                <a:cs typeface="Arial"/>
              </a:rPr>
              <a:t>computations, Quad-tree/Oct-tree data structures,  Graph algorithms, etc.</a:t>
            </a:r>
            <a:endParaRPr dirty="0">
              <a:latin typeface="Arial"/>
              <a:cs typeface="Arial"/>
            </a:endParaRPr>
          </a:p>
          <a:p>
            <a:pPr marL="355600" indent="-342900"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1F497D"/>
                </a:solidFill>
                <a:latin typeface="Arial"/>
                <a:cs typeface="Arial"/>
              </a:rPr>
              <a:t>Future systems </a:t>
            </a:r>
            <a:r>
              <a:rPr sz="2000" dirty="0">
                <a:solidFill>
                  <a:srgbClr val="1F497D"/>
                </a:solidFill>
                <a:latin typeface="Arial"/>
                <a:cs typeface="Arial"/>
              </a:rPr>
              <a:t>will be</a:t>
            </a:r>
            <a:r>
              <a:rPr sz="2000" spc="5" dirty="0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F497D"/>
                </a:solidFill>
                <a:latin typeface="Arial"/>
                <a:cs typeface="Arial"/>
              </a:rPr>
              <a:t>heterogeneous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319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223158" y="763072"/>
            <a:ext cx="4173693" cy="5014159"/>
          </a:xfrm>
          <a:custGeom>
            <a:avLst/>
            <a:gdLst/>
            <a:ahLst/>
            <a:cxnLst/>
            <a:rect l="l" t="t" r="r" b="b"/>
            <a:pathLst>
              <a:path w="4148454" h="5162550">
                <a:moveTo>
                  <a:pt x="0" y="0"/>
                </a:moveTo>
                <a:lnTo>
                  <a:pt x="4148137" y="0"/>
                </a:lnTo>
                <a:lnTo>
                  <a:pt x="4148137" y="5162548"/>
                </a:lnTo>
                <a:lnTo>
                  <a:pt x="0" y="5162548"/>
                </a:lnTo>
                <a:lnTo>
                  <a:pt x="0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714158" y="1155701"/>
            <a:ext cx="3631897" cy="2897505"/>
          </a:xfrm>
          <a:custGeom>
            <a:avLst/>
            <a:gdLst/>
            <a:ahLst/>
            <a:cxnLst/>
            <a:rect l="l" t="t" r="r" b="b"/>
            <a:pathLst>
              <a:path w="3757929" h="2897504">
                <a:moveTo>
                  <a:pt x="0" y="0"/>
                </a:moveTo>
                <a:lnTo>
                  <a:pt x="3757611" y="0"/>
                </a:lnTo>
                <a:lnTo>
                  <a:pt x="3757611" y="2897187"/>
                </a:lnTo>
                <a:lnTo>
                  <a:pt x="0" y="2897187"/>
                </a:lnTo>
                <a:lnTo>
                  <a:pt x="0" y="0"/>
                </a:lnTo>
                <a:close/>
              </a:path>
            </a:pathLst>
          </a:custGeom>
          <a:solidFill>
            <a:srgbClr val="FFD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">
            <a:extLst>
              <a:ext uri="{FF2B5EF4-FFF2-40B4-BE49-F238E27FC236}">
                <a16:creationId xmlns:a16="http://schemas.microsoft.com/office/drawing/2014/main" id="{BF75FBC6-A146-4D85-BCBB-A28AAA1D74E7}"/>
              </a:ext>
            </a:extLst>
          </p:cNvPr>
          <p:cNvSpPr/>
          <p:nvPr/>
        </p:nvSpPr>
        <p:spPr>
          <a:xfrm>
            <a:off x="6587952" y="1720399"/>
            <a:ext cx="3639632" cy="2551225"/>
          </a:xfrm>
          <a:custGeom>
            <a:avLst/>
            <a:gdLst/>
            <a:ahLst/>
            <a:cxnLst/>
            <a:rect l="l" t="t" r="r" b="b"/>
            <a:pathLst>
              <a:path w="3757929" h="2898775">
                <a:moveTo>
                  <a:pt x="0" y="0"/>
                </a:moveTo>
                <a:lnTo>
                  <a:pt x="3757611" y="0"/>
                </a:lnTo>
                <a:lnTo>
                  <a:pt x="3757611" y="2898773"/>
                </a:lnTo>
                <a:lnTo>
                  <a:pt x="0" y="2898773"/>
                </a:lnTo>
                <a:lnTo>
                  <a:pt x="0" y="0"/>
                </a:lnTo>
                <a:close/>
              </a:path>
            </a:pathLst>
          </a:custGeom>
          <a:solidFill>
            <a:srgbClr val="FFD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462713" y="2073164"/>
            <a:ext cx="3631897" cy="2551225"/>
          </a:xfrm>
          <a:custGeom>
            <a:avLst/>
            <a:gdLst/>
            <a:ahLst/>
            <a:cxnLst/>
            <a:rect l="l" t="t" r="r" b="b"/>
            <a:pathLst>
              <a:path w="3757929" h="2898775">
                <a:moveTo>
                  <a:pt x="0" y="0"/>
                </a:moveTo>
                <a:lnTo>
                  <a:pt x="3757611" y="0"/>
                </a:lnTo>
                <a:lnTo>
                  <a:pt x="3757611" y="2898773"/>
                </a:lnTo>
                <a:lnTo>
                  <a:pt x="0" y="2898773"/>
                </a:lnTo>
                <a:lnTo>
                  <a:pt x="0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F4CDBAE-B04C-4365-BB06-4F6753F0A17C}"/>
              </a:ext>
            </a:extLst>
          </p:cNvPr>
          <p:cNvSpPr/>
          <p:nvPr/>
        </p:nvSpPr>
        <p:spPr>
          <a:xfrm>
            <a:off x="7504490" y="3017219"/>
            <a:ext cx="1009142" cy="9553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B827D2D-9B40-4DD0-9103-DDF8B12460DD}"/>
              </a:ext>
            </a:extLst>
          </p:cNvPr>
          <p:cNvSpPr txBox="1"/>
          <p:nvPr/>
        </p:nvSpPr>
        <p:spPr>
          <a:xfrm>
            <a:off x="7463138" y="2974721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Warp 1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E8D1433D-FB3A-4B81-B8DF-CF30ABBFF497}"/>
              </a:ext>
            </a:extLst>
          </p:cNvPr>
          <p:cNvSpPr/>
          <p:nvPr/>
        </p:nvSpPr>
        <p:spPr>
          <a:xfrm>
            <a:off x="6467621" y="3018208"/>
            <a:ext cx="1009142" cy="9553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ject 18"/>
          <p:cNvSpPr txBox="1"/>
          <p:nvPr/>
        </p:nvSpPr>
        <p:spPr>
          <a:xfrm>
            <a:off x="6406982" y="4981305"/>
            <a:ext cx="3970020" cy="225703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0170">
              <a:spcBef>
                <a:spcPts val="320"/>
              </a:spcBef>
            </a:pPr>
            <a:r>
              <a:rPr lang="en-US" sz="1200" b="1" spc="-5" dirty="0">
                <a:solidFill>
                  <a:srgbClr val="003300"/>
                </a:solidFill>
                <a:latin typeface="Arial"/>
                <a:cs typeface="Arial"/>
              </a:rPr>
              <a:t>L2 Cache</a:t>
            </a:r>
            <a:endParaRPr lang="en-US" sz="1200" b="1" dirty="0">
              <a:solidFill>
                <a:srgbClr val="0033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62713" y="2612665"/>
            <a:ext cx="3506344" cy="223204"/>
          </a:xfrm>
          <a:custGeom>
            <a:avLst/>
            <a:gdLst/>
            <a:ahLst/>
            <a:cxnLst/>
            <a:rect l="l" t="t" r="r" b="b"/>
            <a:pathLst>
              <a:path w="2803525" h="328930">
                <a:moveTo>
                  <a:pt x="0" y="0"/>
                </a:moveTo>
                <a:lnTo>
                  <a:pt x="2803523" y="0"/>
                </a:lnTo>
                <a:lnTo>
                  <a:pt x="2803523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23" name="object 23"/>
          <p:cNvSpPr/>
          <p:nvPr/>
        </p:nvSpPr>
        <p:spPr>
          <a:xfrm>
            <a:off x="6889356" y="3376218"/>
            <a:ext cx="116205" cy="249554"/>
          </a:xfrm>
          <a:custGeom>
            <a:avLst/>
            <a:gdLst/>
            <a:ahLst/>
            <a:cxnLst/>
            <a:rect l="l" t="t" r="r" b="b"/>
            <a:pathLst>
              <a:path w="116204" h="249554">
                <a:moveTo>
                  <a:pt x="0" y="249238"/>
                </a:moveTo>
                <a:lnTo>
                  <a:pt x="115886" y="249238"/>
                </a:lnTo>
                <a:lnTo>
                  <a:pt x="115886" y="0"/>
                </a:lnTo>
                <a:lnTo>
                  <a:pt x="0" y="0"/>
                </a:lnTo>
                <a:lnTo>
                  <a:pt x="0" y="249238"/>
                </a:lnTo>
                <a:close/>
              </a:path>
            </a:pathLst>
          </a:custGeom>
          <a:solidFill>
            <a:srgbClr val="FFF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5117F8E-42A2-4A2A-B971-038693B82FF4}"/>
              </a:ext>
            </a:extLst>
          </p:cNvPr>
          <p:cNvGrpSpPr/>
          <p:nvPr/>
        </p:nvGrpSpPr>
        <p:grpSpPr>
          <a:xfrm>
            <a:off x="6472243" y="3288397"/>
            <a:ext cx="417113" cy="190320"/>
            <a:chOff x="6472243" y="3288397"/>
            <a:chExt cx="417113" cy="190320"/>
          </a:xfrm>
        </p:grpSpPr>
        <p:sp>
          <p:nvSpPr>
            <p:cNvPr id="28" name="object 28"/>
            <p:cNvSpPr/>
            <p:nvPr/>
          </p:nvSpPr>
          <p:spPr>
            <a:xfrm>
              <a:off x="6472243" y="3288397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480336" y="3293963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0</a:t>
              </a:r>
              <a:endParaRPr sz="800" dirty="0">
                <a:latin typeface="Arial"/>
                <a:cs typeface="Arial"/>
              </a:endParaRPr>
            </a:p>
          </p:txBody>
        </p:sp>
      </p:grpSp>
      <p:sp>
        <p:nvSpPr>
          <p:cNvPr id="37" name="object 37"/>
          <p:cNvSpPr/>
          <p:nvPr/>
        </p:nvSpPr>
        <p:spPr>
          <a:xfrm>
            <a:off x="7085290" y="3190737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21" y="76338"/>
                </a:lnTo>
                <a:lnTo>
                  <a:pt x="76200" y="2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62710" y="3152661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Shared </a:t>
            </a:r>
            <a:r>
              <a:rPr sz="700" b="1" dirty="0">
                <a:solidFill>
                  <a:srgbClr val="003300"/>
                </a:solidFill>
                <a:latin typeface="Arial"/>
                <a:cs typeface="Arial"/>
              </a:rPr>
              <a:t>Registers</a:t>
            </a: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 File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512048" y="1647826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432" y="0"/>
                </a:moveTo>
                <a:lnTo>
                  <a:pt x="13090" y="1684"/>
                </a:lnTo>
                <a:lnTo>
                  <a:pt x="6277" y="6276"/>
                </a:lnTo>
                <a:lnTo>
                  <a:pt x="1684" y="13089"/>
                </a:lnTo>
                <a:lnTo>
                  <a:pt x="0" y="21431"/>
                </a:lnTo>
                <a:lnTo>
                  <a:pt x="1684" y="29773"/>
                </a:lnTo>
                <a:lnTo>
                  <a:pt x="6277" y="36586"/>
                </a:lnTo>
                <a:lnTo>
                  <a:pt x="13090" y="41179"/>
                </a:lnTo>
                <a:lnTo>
                  <a:pt x="21432" y="42863"/>
                </a:lnTo>
                <a:lnTo>
                  <a:pt x="29774" y="41179"/>
                </a:lnTo>
                <a:lnTo>
                  <a:pt x="36587" y="36586"/>
                </a:lnTo>
                <a:lnTo>
                  <a:pt x="41180" y="29773"/>
                </a:lnTo>
                <a:lnTo>
                  <a:pt x="42865" y="21431"/>
                </a:lnTo>
                <a:lnTo>
                  <a:pt x="41180" y="13089"/>
                </a:lnTo>
                <a:lnTo>
                  <a:pt x="36587" y="6276"/>
                </a:lnTo>
                <a:lnTo>
                  <a:pt x="29774" y="1684"/>
                </a:lnTo>
                <a:lnTo>
                  <a:pt x="21432" y="0"/>
                </a:lnTo>
                <a:close/>
              </a:path>
            </a:pathLst>
          </a:custGeom>
          <a:solidFill>
            <a:srgbClr val="00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62848" y="1463675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432" y="0"/>
                </a:moveTo>
                <a:lnTo>
                  <a:pt x="13090" y="1684"/>
                </a:lnTo>
                <a:lnTo>
                  <a:pt x="6277" y="6277"/>
                </a:lnTo>
                <a:lnTo>
                  <a:pt x="1684" y="13090"/>
                </a:lnTo>
                <a:lnTo>
                  <a:pt x="0" y="21432"/>
                </a:lnTo>
                <a:lnTo>
                  <a:pt x="1684" y="29774"/>
                </a:lnTo>
                <a:lnTo>
                  <a:pt x="6277" y="36587"/>
                </a:lnTo>
                <a:lnTo>
                  <a:pt x="13090" y="41180"/>
                </a:lnTo>
                <a:lnTo>
                  <a:pt x="21432" y="42865"/>
                </a:lnTo>
                <a:lnTo>
                  <a:pt x="29774" y="41180"/>
                </a:lnTo>
                <a:lnTo>
                  <a:pt x="36586" y="36587"/>
                </a:lnTo>
                <a:lnTo>
                  <a:pt x="41179" y="29774"/>
                </a:lnTo>
                <a:lnTo>
                  <a:pt x="42863" y="21432"/>
                </a:lnTo>
                <a:lnTo>
                  <a:pt x="41179" y="13090"/>
                </a:lnTo>
                <a:lnTo>
                  <a:pt x="36586" y="6277"/>
                </a:lnTo>
                <a:lnTo>
                  <a:pt x="29774" y="1684"/>
                </a:lnTo>
                <a:lnTo>
                  <a:pt x="21432" y="0"/>
                </a:lnTo>
                <a:close/>
              </a:path>
            </a:pathLst>
          </a:custGeom>
          <a:solidFill>
            <a:srgbClr val="00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39037" y="1547813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431" y="0"/>
                </a:moveTo>
                <a:lnTo>
                  <a:pt x="13089" y="1684"/>
                </a:lnTo>
                <a:lnTo>
                  <a:pt x="6276" y="6277"/>
                </a:lnTo>
                <a:lnTo>
                  <a:pt x="1684" y="13089"/>
                </a:lnTo>
                <a:lnTo>
                  <a:pt x="0" y="21432"/>
                </a:lnTo>
                <a:lnTo>
                  <a:pt x="1684" y="29774"/>
                </a:lnTo>
                <a:lnTo>
                  <a:pt x="6276" y="36586"/>
                </a:lnTo>
                <a:lnTo>
                  <a:pt x="13089" y="41179"/>
                </a:lnTo>
                <a:lnTo>
                  <a:pt x="21431" y="42863"/>
                </a:lnTo>
                <a:lnTo>
                  <a:pt x="29773" y="41179"/>
                </a:lnTo>
                <a:lnTo>
                  <a:pt x="36586" y="36586"/>
                </a:lnTo>
                <a:lnTo>
                  <a:pt x="41179" y="29774"/>
                </a:lnTo>
                <a:lnTo>
                  <a:pt x="42863" y="21432"/>
                </a:lnTo>
                <a:lnTo>
                  <a:pt x="41179" y="13089"/>
                </a:lnTo>
                <a:lnTo>
                  <a:pt x="36586" y="6277"/>
                </a:lnTo>
                <a:lnTo>
                  <a:pt x="29773" y="1684"/>
                </a:lnTo>
                <a:lnTo>
                  <a:pt x="21431" y="0"/>
                </a:lnTo>
                <a:close/>
              </a:path>
            </a:pathLst>
          </a:custGeom>
          <a:solidFill>
            <a:srgbClr val="00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04999" y="2652713"/>
            <a:ext cx="3200400" cy="3276600"/>
          </a:xfrm>
          <a:custGeom>
            <a:avLst/>
            <a:gdLst/>
            <a:ahLst/>
            <a:cxnLst/>
            <a:rect l="l" t="t" r="r" b="b"/>
            <a:pathLst>
              <a:path w="3200400" h="3276600">
                <a:moveTo>
                  <a:pt x="0" y="0"/>
                </a:moveTo>
                <a:lnTo>
                  <a:pt x="3200398" y="0"/>
                </a:lnTo>
                <a:lnTo>
                  <a:pt x="3200398" y="3276599"/>
                </a:lnTo>
                <a:lnTo>
                  <a:pt x="0" y="327659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2285999" y="4938713"/>
            <a:ext cx="2209800" cy="230831"/>
          </a:xfrm>
          <a:prstGeom prst="rect">
            <a:avLst/>
          </a:prstGeom>
          <a:solidFill>
            <a:srgbClr val="D4FEFF"/>
          </a:solidFill>
          <a:ln w="9524">
            <a:solidFill>
              <a:srgbClr val="A7A7A7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1440">
              <a:spcBef>
                <a:spcPts val="359"/>
              </a:spcBef>
            </a:pPr>
            <a:r>
              <a:rPr sz="1200" b="1" dirty="0">
                <a:solidFill>
                  <a:srgbClr val="003300"/>
                </a:solidFill>
                <a:latin typeface="Arial"/>
                <a:cs typeface="Arial"/>
              </a:rPr>
              <a:t>Host</a:t>
            </a:r>
            <a:r>
              <a:rPr sz="1200" b="1" spc="-10" dirty="0">
                <a:solidFill>
                  <a:srgbClr val="0033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3300"/>
                </a:solidFill>
                <a:latin typeface="Arial"/>
                <a:cs typeface="Arial"/>
              </a:rPr>
              <a:t>memory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429000" y="3973512"/>
            <a:ext cx="0" cy="939800"/>
          </a:xfrm>
          <a:custGeom>
            <a:avLst/>
            <a:gdLst/>
            <a:ahLst/>
            <a:cxnLst/>
            <a:rect l="l" t="t" r="r" b="b"/>
            <a:pathLst>
              <a:path h="939800">
                <a:moveTo>
                  <a:pt x="0" y="0"/>
                </a:moveTo>
                <a:lnTo>
                  <a:pt x="0" y="9397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90900" y="394811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390900" y="486251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590799" y="3109913"/>
            <a:ext cx="1676400" cy="838200"/>
          </a:xfrm>
          <a:custGeom>
            <a:avLst/>
            <a:gdLst/>
            <a:ahLst/>
            <a:cxnLst/>
            <a:rect l="l" t="t" r="r" b="b"/>
            <a:pathLst>
              <a:path w="1676400" h="838200">
                <a:moveTo>
                  <a:pt x="0" y="0"/>
                </a:moveTo>
                <a:lnTo>
                  <a:pt x="1676400" y="0"/>
                </a:lnTo>
                <a:lnTo>
                  <a:pt x="1676400" y="838198"/>
                </a:lnTo>
                <a:lnTo>
                  <a:pt x="0" y="838198"/>
                </a:lnTo>
                <a:lnTo>
                  <a:pt x="0" y="0"/>
                </a:lnTo>
                <a:close/>
              </a:path>
            </a:pathLst>
          </a:custGeom>
          <a:solidFill>
            <a:srgbClr val="FFD5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90799" y="3109913"/>
            <a:ext cx="1676400" cy="838200"/>
          </a:xfrm>
          <a:custGeom>
            <a:avLst/>
            <a:gdLst/>
            <a:ahLst/>
            <a:cxnLst/>
            <a:rect l="l" t="t" r="r" b="b"/>
            <a:pathLst>
              <a:path w="1676400" h="838200">
                <a:moveTo>
                  <a:pt x="0" y="0"/>
                </a:moveTo>
                <a:lnTo>
                  <a:pt x="1676399" y="0"/>
                </a:lnTo>
                <a:lnTo>
                  <a:pt x="1676399" y="838199"/>
                </a:lnTo>
                <a:lnTo>
                  <a:pt x="0" y="8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A7A7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05400" y="4329113"/>
            <a:ext cx="1143000" cy="304800"/>
          </a:xfrm>
          <a:custGeom>
            <a:avLst/>
            <a:gdLst/>
            <a:ahLst/>
            <a:cxnLst/>
            <a:rect l="l" t="t" r="r" b="b"/>
            <a:pathLst>
              <a:path w="1143000" h="304800">
                <a:moveTo>
                  <a:pt x="228600" y="0"/>
                </a:moveTo>
                <a:lnTo>
                  <a:pt x="0" y="152400"/>
                </a:lnTo>
                <a:lnTo>
                  <a:pt x="228600" y="304800"/>
                </a:lnTo>
                <a:lnTo>
                  <a:pt x="228600" y="228600"/>
                </a:lnTo>
                <a:lnTo>
                  <a:pt x="1028699" y="228600"/>
                </a:lnTo>
                <a:lnTo>
                  <a:pt x="1142998" y="152400"/>
                </a:lnTo>
                <a:lnTo>
                  <a:pt x="1028699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143000" h="304800">
                <a:moveTo>
                  <a:pt x="1028699" y="228600"/>
                </a:moveTo>
                <a:lnTo>
                  <a:pt x="914400" y="228600"/>
                </a:lnTo>
                <a:lnTo>
                  <a:pt x="914400" y="304800"/>
                </a:lnTo>
                <a:lnTo>
                  <a:pt x="1028699" y="228600"/>
                </a:lnTo>
                <a:close/>
              </a:path>
              <a:path w="1143000" h="304800">
                <a:moveTo>
                  <a:pt x="914400" y="0"/>
                </a:moveTo>
                <a:lnTo>
                  <a:pt x="914400" y="76200"/>
                </a:lnTo>
                <a:lnTo>
                  <a:pt x="1028699" y="76200"/>
                </a:lnTo>
                <a:lnTo>
                  <a:pt x="9144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05400" y="4329114"/>
            <a:ext cx="1143000" cy="304800"/>
          </a:xfrm>
          <a:custGeom>
            <a:avLst/>
            <a:gdLst/>
            <a:ahLst/>
            <a:cxnLst/>
            <a:rect l="l" t="t" r="r" b="b"/>
            <a:pathLst>
              <a:path w="1143000" h="304800">
                <a:moveTo>
                  <a:pt x="0" y="152400"/>
                </a:moveTo>
                <a:lnTo>
                  <a:pt x="228600" y="0"/>
                </a:lnTo>
                <a:lnTo>
                  <a:pt x="228600" y="76199"/>
                </a:lnTo>
                <a:lnTo>
                  <a:pt x="914399" y="76199"/>
                </a:lnTo>
                <a:lnTo>
                  <a:pt x="914399" y="0"/>
                </a:lnTo>
                <a:lnTo>
                  <a:pt x="1142999" y="152400"/>
                </a:lnTo>
                <a:lnTo>
                  <a:pt x="914399" y="304799"/>
                </a:lnTo>
                <a:lnTo>
                  <a:pt x="914399" y="228600"/>
                </a:lnTo>
                <a:lnTo>
                  <a:pt x="228600" y="228600"/>
                </a:lnTo>
                <a:lnTo>
                  <a:pt x="228600" y="304799"/>
                </a:lnTo>
                <a:lnTo>
                  <a:pt x="0" y="1524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7761" y="69404"/>
            <a:ext cx="6378569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NVIDIA GPU</a:t>
            </a:r>
            <a:r>
              <a:rPr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7E2B72-CCCE-496D-87C6-E7035781A1CA}"/>
              </a:ext>
            </a:extLst>
          </p:cNvPr>
          <p:cNvSpPr txBox="1"/>
          <p:nvPr/>
        </p:nvSpPr>
        <p:spPr>
          <a:xfrm>
            <a:off x="1994936" y="269664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0EC576D-1747-4508-BE91-B6946D0BD280}"/>
              </a:ext>
            </a:extLst>
          </p:cNvPr>
          <p:cNvSpPr txBox="1"/>
          <p:nvPr/>
        </p:nvSpPr>
        <p:spPr>
          <a:xfrm>
            <a:off x="2666963" y="3159681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3C7E839-5FD8-45D4-BC9A-E414F0B3C538}"/>
              </a:ext>
            </a:extLst>
          </p:cNvPr>
          <p:cNvSpPr txBox="1"/>
          <p:nvPr/>
        </p:nvSpPr>
        <p:spPr>
          <a:xfrm>
            <a:off x="5319876" y="403871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PCI-E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13CE25E-ADAD-4FAB-9887-344E57E52B47}"/>
              </a:ext>
            </a:extLst>
          </p:cNvPr>
          <p:cNvSpPr txBox="1"/>
          <p:nvPr/>
        </p:nvSpPr>
        <p:spPr>
          <a:xfrm>
            <a:off x="6248400" y="785259"/>
            <a:ext cx="8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5BA5E59-FFBE-4DFD-A930-F6D109C69EB2}"/>
              </a:ext>
            </a:extLst>
          </p:cNvPr>
          <p:cNvSpPr txBox="1"/>
          <p:nvPr/>
        </p:nvSpPr>
        <p:spPr>
          <a:xfrm>
            <a:off x="6756731" y="1133462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Processor 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4A2CCB-E4C2-434C-B1AA-30F6FE634780}"/>
              </a:ext>
            </a:extLst>
          </p:cNvPr>
          <p:cNvSpPr txBox="1"/>
          <p:nvPr/>
        </p:nvSpPr>
        <p:spPr>
          <a:xfrm>
            <a:off x="6411917" y="2010464"/>
            <a:ext cx="253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Processor 0 (SM)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27245F-9F61-4C99-93E5-F081BD5A54C2}"/>
              </a:ext>
            </a:extLst>
          </p:cNvPr>
          <p:cNvSpPr txBox="1"/>
          <p:nvPr/>
        </p:nvSpPr>
        <p:spPr>
          <a:xfrm>
            <a:off x="6529142" y="1705368"/>
            <a:ext cx="19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Processor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7EC623-4DF3-46C9-B848-DE9D0F1C44F8}"/>
              </a:ext>
            </a:extLst>
          </p:cNvPr>
          <p:cNvSpPr txBox="1"/>
          <p:nvPr/>
        </p:nvSpPr>
        <p:spPr>
          <a:xfrm>
            <a:off x="6456062" y="25141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Shared</a:t>
            </a:r>
            <a:r>
              <a:rPr lang="en-US" dirty="0"/>
              <a:t> </a:t>
            </a:r>
            <a:r>
              <a:rPr lang="en-US" sz="1100" dirty="0"/>
              <a:t>Memory</a:t>
            </a:r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A84C27-AC20-46DB-BD96-2F044BF259A8}"/>
              </a:ext>
            </a:extLst>
          </p:cNvPr>
          <p:cNvCxnSpPr>
            <a:cxnSpLocks/>
          </p:cNvCxnSpPr>
          <p:nvPr/>
        </p:nvCxnSpPr>
        <p:spPr>
          <a:xfrm>
            <a:off x="6769700" y="2830830"/>
            <a:ext cx="0" cy="187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C074CFAA-6C37-411D-BCB1-B73DA0602298}"/>
              </a:ext>
            </a:extLst>
          </p:cNvPr>
          <p:cNvSpPr/>
          <p:nvPr/>
        </p:nvSpPr>
        <p:spPr>
          <a:xfrm>
            <a:off x="6463015" y="2073164"/>
            <a:ext cx="3631896" cy="25499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B5E77F9-56AF-4F69-A7A4-24C332290000}"/>
              </a:ext>
            </a:extLst>
          </p:cNvPr>
          <p:cNvGrpSpPr/>
          <p:nvPr/>
        </p:nvGrpSpPr>
        <p:grpSpPr>
          <a:xfrm>
            <a:off x="6475342" y="3503493"/>
            <a:ext cx="417113" cy="190320"/>
            <a:chOff x="6475342" y="3503493"/>
            <a:chExt cx="417113" cy="190320"/>
          </a:xfrm>
        </p:grpSpPr>
        <p:sp>
          <p:nvSpPr>
            <p:cNvPr id="107" name="object 28">
              <a:extLst>
                <a:ext uri="{FF2B5EF4-FFF2-40B4-BE49-F238E27FC236}">
                  <a16:creationId xmlns:a16="http://schemas.microsoft.com/office/drawing/2014/main" id="{BF950C6E-1A9A-458A-BDB7-BF6BC0AC5B82}"/>
                </a:ext>
              </a:extLst>
            </p:cNvPr>
            <p:cNvSpPr/>
            <p:nvPr/>
          </p:nvSpPr>
          <p:spPr>
            <a:xfrm>
              <a:off x="6475342" y="3503493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8" name="object 31">
              <a:extLst>
                <a:ext uri="{FF2B5EF4-FFF2-40B4-BE49-F238E27FC236}">
                  <a16:creationId xmlns:a16="http://schemas.microsoft.com/office/drawing/2014/main" id="{D593F5CC-D0D6-4CE3-AC73-547FB2F14598}"/>
                </a:ext>
              </a:extLst>
            </p:cNvPr>
            <p:cNvSpPr txBox="1"/>
            <p:nvPr/>
          </p:nvSpPr>
          <p:spPr>
            <a:xfrm>
              <a:off x="6483435" y="3509059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1</a:t>
              </a:r>
              <a:endParaRPr sz="800" dirty="0">
                <a:latin typeface="Arial"/>
                <a:cs typeface="Arial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905D853-E575-4581-A3E0-CEADB36750CD}"/>
              </a:ext>
            </a:extLst>
          </p:cNvPr>
          <p:cNvGrpSpPr/>
          <p:nvPr/>
        </p:nvGrpSpPr>
        <p:grpSpPr>
          <a:xfrm>
            <a:off x="7005239" y="3291144"/>
            <a:ext cx="417113" cy="190320"/>
            <a:chOff x="7005239" y="3287969"/>
            <a:chExt cx="417113" cy="190320"/>
          </a:xfrm>
        </p:grpSpPr>
        <p:sp>
          <p:nvSpPr>
            <p:cNvPr id="109" name="object 28">
              <a:extLst>
                <a:ext uri="{FF2B5EF4-FFF2-40B4-BE49-F238E27FC236}">
                  <a16:creationId xmlns:a16="http://schemas.microsoft.com/office/drawing/2014/main" id="{B69CACD9-F49F-4D65-9088-85A923C7CB95}"/>
                </a:ext>
              </a:extLst>
            </p:cNvPr>
            <p:cNvSpPr/>
            <p:nvPr/>
          </p:nvSpPr>
          <p:spPr>
            <a:xfrm>
              <a:off x="7005239" y="3287969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" name="object 31">
              <a:extLst>
                <a:ext uri="{FF2B5EF4-FFF2-40B4-BE49-F238E27FC236}">
                  <a16:creationId xmlns:a16="http://schemas.microsoft.com/office/drawing/2014/main" id="{001CFBD0-6D46-457E-AB0F-48096D2DCDC1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/>
                  <a:cs typeface="Arial"/>
                </a:rPr>
                <a:t>30</a:t>
              </a:r>
              <a:endParaRPr sz="800" dirty="0">
                <a:latin typeface="Arial"/>
                <a:cs typeface="Arial"/>
              </a:endParaRPr>
            </a:p>
          </p:txBody>
        </p:sp>
      </p:grpSp>
      <p:sp>
        <p:nvSpPr>
          <p:cNvPr id="112" name="object 31">
            <a:extLst>
              <a:ext uri="{FF2B5EF4-FFF2-40B4-BE49-F238E27FC236}">
                <a16:creationId xmlns:a16="http://schemas.microsoft.com/office/drawing/2014/main" id="{DE83FA38-4CCD-4112-B644-587EAB16F9D7}"/>
              </a:ext>
            </a:extLst>
          </p:cNvPr>
          <p:cNvSpPr txBox="1"/>
          <p:nvPr/>
        </p:nvSpPr>
        <p:spPr>
          <a:xfrm>
            <a:off x="6891099" y="3449660"/>
            <a:ext cx="130889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500" b="1" dirty="0">
                <a:solidFill>
                  <a:srgbClr val="003300"/>
                </a:solidFill>
                <a:latin typeface="Arial"/>
                <a:cs typeface="Arial"/>
              </a:rPr>
              <a:t>· · ·</a:t>
            </a:r>
            <a:endParaRPr sz="500" dirty="0">
              <a:latin typeface="Arial"/>
              <a:cs typeface="Arial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6CE04F5-E6FC-4940-9C21-88C730CC7B50}"/>
              </a:ext>
            </a:extLst>
          </p:cNvPr>
          <p:cNvGrpSpPr/>
          <p:nvPr/>
        </p:nvGrpSpPr>
        <p:grpSpPr>
          <a:xfrm>
            <a:off x="7005239" y="3504124"/>
            <a:ext cx="417113" cy="190320"/>
            <a:chOff x="7005239" y="3287969"/>
            <a:chExt cx="417113" cy="190320"/>
          </a:xfrm>
        </p:grpSpPr>
        <p:sp>
          <p:nvSpPr>
            <p:cNvPr id="114" name="object 28">
              <a:extLst>
                <a:ext uri="{FF2B5EF4-FFF2-40B4-BE49-F238E27FC236}">
                  <a16:creationId xmlns:a16="http://schemas.microsoft.com/office/drawing/2014/main" id="{D3CBE1A1-A3B6-4869-88E4-B9CD3D4A3210}"/>
                </a:ext>
              </a:extLst>
            </p:cNvPr>
            <p:cNvSpPr/>
            <p:nvPr/>
          </p:nvSpPr>
          <p:spPr>
            <a:xfrm>
              <a:off x="7005239" y="3287969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5" name="object 31">
              <a:extLst>
                <a:ext uri="{FF2B5EF4-FFF2-40B4-BE49-F238E27FC236}">
                  <a16:creationId xmlns:a16="http://schemas.microsoft.com/office/drawing/2014/main" id="{25F3A3BD-3AE6-4283-AE62-06E512AA5BE0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/>
                  <a:cs typeface="Arial"/>
                </a:rPr>
                <a:t>31</a:t>
              </a:r>
              <a:endParaRPr sz="800" dirty="0">
                <a:latin typeface="Arial"/>
                <a:cs typeface="Arial"/>
              </a:endParaRPr>
            </a:p>
          </p:txBody>
        </p:sp>
      </p:grpSp>
      <p:sp>
        <p:nvSpPr>
          <p:cNvPr id="138" name="object 23">
            <a:extLst>
              <a:ext uri="{FF2B5EF4-FFF2-40B4-BE49-F238E27FC236}">
                <a16:creationId xmlns:a16="http://schemas.microsoft.com/office/drawing/2014/main" id="{F1B398E7-E2F4-41FC-947B-7DA92B50798C}"/>
              </a:ext>
            </a:extLst>
          </p:cNvPr>
          <p:cNvSpPr/>
          <p:nvPr/>
        </p:nvSpPr>
        <p:spPr>
          <a:xfrm>
            <a:off x="7933586" y="3384806"/>
            <a:ext cx="116205" cy="249554"/>
          </a:xfrm>
          <a:custGeom>
            <a:avLst/>
            <a:gdLst/>
            <a:ahLst/>
            <a:cxnLst/>
            <a:rect l="l" t="t" r="r" b="b"/>
            <a:pathLst>
              <a:path w="116204" h="249554">
                <a:moveTo>
                  <a:pt x="0" y="249238"/>
                </a:moveTo>
                <a:lnTo>
                  <a:pt x="115886" y="249238"/>
                </a:lnTo>
                <a:lnTo>
                  <a:pt x="115886" y="0"/>
                </a:lnTo>
                <a:lnTo>
                  <a:pt x="0" y="0"/>
                </a:lnTo>
                <a:lnTo>
                  <a:pt x="0" y="249238"/>
                </a:lnTo>
                <a:close/>
              </a:path>
            </a:pathLst>
          </a:custGeom>
          <a:solidFill>
            <a:srgbClr val="FFF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19012D9-C170-49D9-B930-FDFE6C5D1C99}"/>
              </a:ext>
            </a:extLst>
          </p:cNvPr>
          <p:cNvGrpSpPr/>
          <p:nvPr/>
        </p:nvGrpSpPr>
        <p:grpSpPr>
          <a:xfrm>
            <a:off x="7516473" y="3296985"/>
            <a:ext cx="417113" cy="190320"/>
            <a:chOff x="6472243" y="3288397"/>
            <a:chExt cx="417113" cy="190320"/>
          </a:xfrm>
        </p:grpSpPr>
        <p:sp>
          <p:nvSpPr>
            <p:cNvPr id="140" name="object 28">
              <a:extLst>
                <a:ext uri="{FF2B5EF4-FFF2-40B4-BE49-F238E27FC236}">
                  <a16:creationId xmlns:a16="http://schemas.microsoft.com/office/drawing/2014/main" id="{FA155C9C-6E24-43CC-A435-E6E8B81F4108}"/>
                </a:ext>
              </a:extLst>
            </p:cNvPr>
            <p:cNvSpPr/>
            <p:nvPr/>
          </p:nvSpPr>
          <p:spPr>
            <a:xfrm>
              <a:off x="6472243" y="3288397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1" name="object 31">
              <a:extLst>
                <a:ext uri="{FF2B5EF4-FFF2-40B4-BE49-F238E27FC236}">
                  <a16:creationId xmlns:a16="http://schemas.microsoft.com/office/drawing/2014/main" id="{F06F907C-1D49-45F9-A9EB-2EF917A1B2DC}"/>
                </a:ext>
              </a:extLst>
            </p:cNvPr>
            <p:cNvSpPr txBox="1"/>
            <p:nvPr/>
          </p:nvSpPr>
          <p:spPr>
            <a:xfrm>
              <a:off x="6480336" y="3293963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32</a:t>
              </a:r>
              <a:endParaRPr sz="800" dirty="0">
                <a:latin typeface="Arial"/>
                <a:cs typeface="Arial"/>
              </a:endParaRPr>
            </a:p>
          </p:txBody>
        </p:sp>
      </p:grpSp>
      <p:sp>
        <p:nvSpPr>
          <p:cNvPr id="142" name="object 44">
            <a:extLst>
              <a:ext uri="{FF2B5EF4-FFF2-40B4-BE49-F238E27FC236}">
                <a16:creationId xmlns:a16="http://schemas.microsoft.com/office/drawing/2014/main" id="{B0979CFE-4078-42EA-84BD-AC35449576E3}"/>
              </a:ext>
            </a:extLst>
          </p:cNvPr>
          <p:cNvSpPr txBox="1"/>
          <p:nvPr/>
        </p:nvSpPr>
        <p:spPr>
          <a:xfrm>
            <a:off x="7506940" y="3161249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Shared </a:t>
            </a:r>
            <a:r>
              <a:rPr sz="700" b="1" dirty="0">
                <a:solidFill>
                  <a:srgbClr val="003300"/>
                </a:solidFill>
                <a:latin typeface="Arial"/>
                <a:cs typeface="Arial"/>
              </a:rPr>
              <a:t>Registers</a:t>
            </a: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 File</a:t>
            </a:r>
            <a:endParaRPr sz="700" dirty="0">
              <a:latin typeface="Arial"/>
              <a:cs typeface="Arial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82D6BD1-157D-4A74-B63F-70CB1366BC52}"/>
              </a:ext>
            </a:extLst>
          </p:cNvPr>
          <p:cNvGrpSpPr/>
          <p:nvPr/>
        </p:nvGrpSpPr>
        <p:grpSpPr>
          <a:xfrm>
            <a:off x="7519572" y="3512081"/>
            <a:ext cx="417113" cy="190320"/>
            <a:chOff x="6475342" y="3503493"/>
            <a:chExt cx="417113" cy="190320"/>
          </a:xfrm>
        </p:grpSpPr>
        <p:sp>
          <p:nvSpPr>
            <p:cNvPr id="144" name="object 28">
              <a:extLst>
                <a:ext uri="{FF2B5EF4-FFF2-40B4-BE49-F238E27FC236}">
                  <a16:creationId xmlns:a16="http://schemas.microsoft.com/office/drawing/2014/main" id="{4EB54639-0FD6-4CC5-8092-A073BEA4ACDB}"/>
                </a:ext>
              </a:extLst>
            </p:cNvPr>
            <p:cNvSpPr/>
            <p:nvPr/>
          </p:nvSpPr>
          <p:spPr>
            <a:xfrm>
              <a:off x="6475342" y="3503493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5" name="object 31">
              <a:extLst>
                <a:ext uri="{FF2B5EF4-FFF2-40B4-BE49-F238E27FC236}">
                  <a16:creationId xmlns:a16="http://schemas.microsoft.com/office/drawing/2014/main" id="{7AB2DE16-92FF-41BA-8A66-60BA5EC7ABC6}"/>
                </a:ext>
              </a:extLst>
            </p:cNvPr>
            <p:cNvSpPr txBox="1"/>
            <p:nvPr/>
          </p:nvSpPr>
          <p:spPr>
            <a:xfrm>
              <a:off x="6483435" y="3509059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33</a:t>
              </a:r>
              <a:endParaRPr sz="800" dirty="0">
                <a:latin typeface="Arial"/>
                <a:cs typeface="Arial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C1C2D9B-3EFA-4D4A-BB40-E64DED94B49D}"/>
              </a:ext>
            </a:extLst>
          </p:cNvPr>
          <p:cNvGrpSpPr/>
          <p:nvPr/>
        </p:nvGrpSpPr>
        <p:grpSpPr>
          <a:xfrm>
            <a:off x="8049469" y="3296557"/>
            <a:ext cx="417113" cy="190320"/>
            <a:chOff x="7005239" y="3287969"/>
            <a:chExt cx="417113" cy="190320"/>
          </a:xfrm>
        </p:grpSpPr>
        <p:sp>
          <p:nvSpPr>
            <p:cNvPr id="147" name="object 28">
              <a:extLst>
                <a:ext uri="{FF2B5EF4-FFF2-40B4-BE49-F238E27FC236}">
                  <a16:creationId xmlns:a16="http://schemas.microsoft.com/office/drawing/2014/main" id="{79ADB4A4-87FF-41E9-8EA3-A47C8AB601ED}"/>
                </a:ext>
              </a:extLst>
            </p:cNvPr>
            <p:cNvSpPr/>
            <p:nvPr/>
          </p:nvSpPr>
          <p:spPr>
            <a:xfrm>
              <a:off x="7005239" y="3287969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8" name="object 31">
              <a:extLst>
                <a:ext uri="{FF2B5EF4-FFF2-40B4-BE49-F238E27FC236}">
                  <a16:creationId xmlns:a16="http://schemas.microsoft.com/office/drawing/2014/main" id="{04598458-EAE8-4AC3-ADBA-4C7B951FF205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/>
                  <a:cs typeface="Arial"/>
                </a:rPr>
                <a:t>62</a:t>
              </a:r>
              <a:endParaRPr sz="800" dirty="0">
                <a:latin typeface="Arial"/>
                <a:cs typeface="Arial"/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12C831C-03BC-4D55-82C0-4D7A0B57EFFE}"/>
              </a:ext>
            </a:extLst>
          </p:cNvPr>
          <p:cNvSpPr/>
          <p:nvPr/>
        </p:nvSpPr>
        <p:spPr>
          <a:xfrm>
            <a:off x="8939462" y="3008310"/>
            <a:ext cx="1009142" cy="9553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AD6DDAE-1ADB-44A8-B0E7-6AFAD255A2E2}"/>
              </a:ext>
            </a:extLst>
          </p:cNvPr>
          <p:cNvSpPr txBox="1"/>
          <p:nvPr/>
        </p:nvSpPr>
        <p:spPr>
          <a:xfrm>
            <a:off x="8898110" y="2965812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Warp N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591CFBB-29B9-4C82-B273-CD2160089EE3}"/>
              </a:ext>
            </a:extLst>
          </p:cNvPr>
          <p:cNvGrpSpPr/>
          <p:nvPr/>
        </p:nvGrpSpPr>
        <p:grpSpPr>
          <a:xfrm>
            <a:off x="8049469" y="3512712"/>
            <a:ext cx="417113" cy="190320"/>
            <a:chOff x="7005239" y="3284794"/>
            <a:chExt cx="417113" cy="190320"/>
          </a:xfrm>
        </p:grpSpPr>
        <p:sp>
          <p:nvSpPr>
            <p:cNvPr id="150" name="object 28">
              <a:extLst>
                <a:ext uri="{FF2B5EF4-FFF2-40B4-BE49-F238E27FC236}">
                  <a16:creationId xmlns:a16="http://schemas.microsoft.com/office/drawing/2014/main" id="{5BB73CAE-8E35-4392-B0F5-7EA095D6132D}"/>
                </a:ext>
              </a:extLst>
            </p:cNvPr>
            <p:cNvSpPr/>
            <p:nvPr/>
          </p:nvSpPr>
          <p:spPr>
            <a:xfrm>
              <a:off x="7005239" y="3284794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1" name="object 31">
              <a:extLst>
                <a:ext uri="{FF2B5EF4-FFF2-40B4-BE49-F238E27FC236}">
                  <a16:creationId xmlns:a16="http://schemas.microsoft.com/office/drawing/2014/main" id="{E92D83AC-A5F9-414E-85ED-A518EC678313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/>
                  <a:cs typeface="Arial"/>
                </a:rPr>
                <a:t>63</a:t>
              </a:r>
              <a:endParaRPr sz="800" dirty="0">
                <a:latin typeface="Arial"/>
                <a:cs typeface="Arial"/>
              </a:endParaRPr>
            </a:p>
          </p:txBody>
        </p:sp>
      </p:grpSp>
      <p:sp>
        <p:nvSpPr>
          <p:cNvPr id="166" name="object 23">
            <a:extLst>
              <a:ext uri="{FF2B5EF4-FFF2-40B4-BE49-F238E27FC236}">
                <a16:creationId xmlns:a16="http://schemas.microsoft.com/office/drawing/2014/main" id="{62BBBEF1-5941-48D2-B5FF-7D8A911839E2}"/>
              </a:ext>
            </a:extLst>
          </p:cNvPr>
          <p:cNvSpPr/>
          <p:nvPr/>
        </p:nvSpPr>
        <p:spPr>
          <a:xfrm>
            <a:off x="9360954" y="3369807"/>
            <a:ext cx="116205" cy="249554"/>
          </a:xfrm>
          <a:custGeom>
            <a:avLst/>
            <a:gdLst/>
            <a:ahLst/>
            <a:cxnLst/>
            <a:rect l="l" t="t" r="r" b="b"/>
            <a:pathLst>
              <a:path w="116204" h="249554">
                <a:moveTo>
                  <a:pt x="0" y="249238"/>
                </a:moveTo>
                <a:lnTo>
                  <a:pt x="115886" y="249238"/>
                </a:lnTo>
                <a:lnTo>
                  <a:pt x="115886" y="0"/>
                </a:lnTo>
                <a:lnTo>
                  <a:pt x="0" y="0"/>
                </a:lnTo>
                <a:lnTo>
                  <a:pt x="0" y="249238"/>
                </a:lnTo>
                <a:close/>
              </a:path>
            </a:pathLst>
          </a:custGeom>
          <a:solidFill>
            <a:srgbClr val="FFF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FEA215D-C199-4939-BE2D-28567A1AFCE9}"/>
              </a:ext>
            </a:extLst>
          </p:cNvPr>
          <p:cNvGrpSpPr/>
          <p:nvPr/>
        </p:nvGrpSpPr>
        <p:grpSpPr>
          <a:xfrm>
            <a:off x="8943841" y="3281986"/>
            <a:ext cx="417113" cy="190320"/>
            <a:chOff x="6472243" y="3288397"/>
            <a:chExt cx="417113" cy="190320"/>
          </a:xfrm>
        </p:grpSpPr>
        <p:sp>
          <p:nvSpPr>
            <p:cNvPr id="168" name="object 28">
              <a:extLst>
                <a:ext uri="{FF2B5EF4-FFF2-40B4-BE49-F238E27FC236}">
                  <a16:creationId xmlns:a16="http://schemas.microsoft.com/office/drawing/2014/main" id="{70FE1DF4-2B93-4658-A7D5-09791104A163}"/>
                </a:ext>
              </a:extLst>
            </p:cNvPr>
            <p:cNvSpPr/>
            <p:nvPr/>
          </p:nvSpPr>
          <p:spPr>
            <a:xfrm>
              <a:off x="6472243" y="3288397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9" name="object 31">
              <a:extLst>
                <a:ext uri="{FF2B5EF4-FFF2-40B4-BE49-F238E27FC236}">
                  <a16:creationId xmlns:a16="http://schemas.microsoft.com/office/drawing/2014/main" id="{0451903D-4A85-4483-A0A2-C640F13D758A}"/>
                </a:ext>
              </a:extLst>
            </p:cNvPr>
            <p:cNvSpPr txBox="1"/>
            <p:nvPr/>
          </p:nvSpPr>
          <p:spPr>
            <a:xfrm>
              <a:off x="6480336" y="3293963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…</a:t>
              </a:r>
              <a:endParaRPr sz="800" dirty="0">
                <a:latin typeface="Arial"/>
                <a:cs typeface="Arial"/>
              </a:endParaRPr>
            </a:p>
          </p:txBody>
        </p:sp>
      </p:grpSp>
      <p:sp>
        <p:nvSpPr>
          <p:cNvPr id="170" name="object 44">
            <a:extLst>
              <a:ext uri="{FF2B5EF4-FFF2-40B4-BE49-F238E27FC236}">
                <a16:creationId xmlns:a16="http://schemas.microsoft.com/office/drawing/2014/main" id="{BC3AF0A8-7F25-4B1F-AF1B-342042C9BF39}"/>
              </a:ext>
            </a:extLst>
          </p:cNvPr>
          <p:cNvSpPr txBox="1"/>
          <p:nvPr/>
        </p:nvSpPr>
        <p:spPr>
          <a:xfrm>
            <a:off x="8934308" y="3146250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Shared </a:t>
            </a:r>
            <a:r>
              <a:rPr sz="700" b="1" dirty="0">
                <a:solidFill>
                  <a:srgbClr val="003300"/>
                </a:solidFill>
                <a:latin typeface="Arial"/>
                <a:cs typeface="Arial"/>
              </a:rPr>
              <a:t>Registers</a:t>
            </a: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 File</a:t>
            </a:r>
            <a:endParaRPr sz="700" dirty="0">
              <a:latin typeface="Arial"/>
              <a:cs typeface="Arial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1CC6BAE-DF3C-4813-88DE-FBBCB4F7F65D}"/>
              </a:ext>
            </a:extLst>
          </p:cNvPr>
          <p:cNvGrpSpPr/>
          <p:nvPr/>
        </p:nvGrpSpPr>
        <p:grpSpPr>
          <a:xfrm>
            <a:off x="8946940" y="3497082"/>
            <a:ext cx="417113" cy="190320"/>
            <a:chOff x="6475342" y="3503493"/>
            <a:chExt cx="417113" cy="190320"/>
          </a:xfrm>
        </p:grpSpPr>
        <p:sp>
          <p:nvSpPr>
            <p:cNvPr id="172" name="object 28">
              <a:extLst>
                <a:ext uri="{FF2B5EF4-FFF2-40B4-BE49-F238E27FC236}">
                  <a16:creationId xmlns:a16="http://schemas.microsoft.com/office/drawing/2014/main" id="{D93842FD-2977-4797-AFE4-8879D15A6B4E}"/>
                </a:ext>
              </a:extLst>
            </p:cNvPr>
            <p:cNvSpPr/>
            <p:nvPr/>
          </p:nvSpPr>
          <p:spPr>
            <a:xfrm>
              <a:off x="6475342" y="3503493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3" name="object 31">
              <a:extLst>
                <a:ext uri="{FF2B5EF4-FFF2-40B4-BE49-F238E27FC236}">
                  <a16:creationId xmlns:a16="http://schemas.microsoft.com/office/drawing/2014/main" id="{83AAB6EC-389D-48B3-AC6E-5BFC7AB388E3}"/>
                </a:ext>
              </a:extLst>
            </p:cNvPr>
            <p:cNvSpPr txBox="1"/>
            <p:nvPr/>
          </p:nvSpPr>
          <p:spPr>
            <a:xfrm>
              <a:off x="6483435" y="3509059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…</a:t>
              </a:r>
              <a:endParaRPr sz="800" dirty="0">
                <a:latin typeface="Arial"/>
                <a:cs typeface="Arial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C6D58CB-6886-43CD-B0FB-57DCFF66806B}"/>
              </a:ext>
            </a:extLst>
          </p:cNvPr>
          <p:cNvGrpSpPr/>
          <p:nvPr/>
        </p:nvGrpSpPr>
        <p:grpSpPr>
          <a:xfrm>
            <a:off x="9476837" y="3281558"/>
            <a:ext cx="417113" cy="190320"/>
            <a:chOff x="7005239" y="3287969"/>
            <a:chExt cx="417113" cy="190320"/>
          </a:xfrm>
        </p:grpSpPr>
        <p:sp>
          <p:nvSpPr>
            <p:cNvPr id="175" name="object 28">
              <a:extLst>
                <a:ext uri="{FF2B5EF4-FFF2-40B4-BE49-F238E27FC236}">
                  <a16:creationId xmlns:a16="http://schemas.microsoft.com/office/drawing/2014/main" id="{A9EC568B-4C9F-4BD2-9861-AE6EDE01D4DA}"/>
                </a:ext>
              </a:extLst>
            </p:cNvPr>
            <p:cNvSpPr/>
            <p:nvPr/>
          </p:nvSpPr>
          <p:spPr>
            <a:xfrm>
              <a:off x="7005239" y="3287969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6" name="object 31">
              <a:extLst>
                <a:ext uri="{FF2B5EF4-FFF2-40B4-BE49-F238E27FC236}">
                  <a16:creationId xmlns:a16="http://schemas.microsoft.com/office/drawing/2014/main" id="{6ABC99B7-9FE3-42E1-8CA0-5F585ED76C91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/>
                  <a:cs typeface="Arial"/>
                </a:rPr>
                <a:t>…</a:t>
              </a:r>
              <a:endParaRPr sz="800" dirty="0">
                <a:latin typeface="Arial"/>
                <a:cs typeface="Arial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09519C0-0125-4CF5-BF08-2E16A476F164}"/>
              </a:ext>
            </a:extLst>
          </p:cNvPr>
          <p:cNvGrpSpPr/>
          <p:nvPr/>
        </p:nvGrpSpPr>
        <p:grpSpPr>
          <a:xfrm>
            <a:off x="9476837" y="3497713"/>
            <a:ext cx="417113" cy="190320"/>
            <a:chOff x="7005239" y="3281619"/>
            <a:chExt cx="417113" cy="190320"/>
          </a:xfrm>
        </p:grpSpPr>
        <p:sp>
          <p:nvSpPr>
            <p:cNvPr id="178" name="object 28">
              <a:extLst>
                <a:ext uri="{FF2B5EF4-FFF2-40B4-BE49-F238E27FC236}">
                  <a16:creationId xmlns:a16="http://schemas.microsoft.com/office/drawing/2014/main" id="{FDE84D21-FC6F-4A23-8429-B10C5C29A60E}"/>
                </a:ext>
              </a:extLst>
            </p:cNvPr>
            <p:cNvSpPr/>
            <p:nvPr/>
          </p:nvSpPr>
          <p:spPr>
            <a:xfrm>
              <a:off x="7005239" y="3281619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9" name="object 31">
              <a:extLst>
                <a:ext uri="{FF2B5EF4-FFF2-40B4-BE49-F238E27FC236}">
                  <a16:creationId xmlns:a16="http://schemas.microsoft.com/office/drawing/2014/main" id="{9E308F1C-1F00-4531-B0BA-238DEBFE40D1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/>
                  <a:cs typeface="Arial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/>
                  <a:cs typeface="Arial"/>
                </a:rPr>
                <a:t>…</a:t>
              </a:r>
              <a:endParaRPr sz="800" dirty="0">
                <a:latin typeface="Arial"/>
                <a:cs typeface="Arial"/>
              </a:endParaRP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2BF19065-1486-4BD4-A49C-A3723FEF3056}"/>
              </a:ext>
            </a:extLst>
          </p:cNvPr>
          <p:cNvSpPr txBox="1"/>
          <p:nvPr/>
        </p:nvSpPr>
        <p:spPr>
          <a:xfrm>
            <a:off x="6406982" y="2977458"/>
            <a:ext cx="5261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Warp 0</a:t>
            </a:r>
          </a:p>
        </p:txBody>
      </p:sp>
      <p:sp>
        <p:nvSpPr>
          <p:cNvPr id="189" name="object 31">
            <a:extLst>
              <a:ext uri="{FF2B5EF4-FFF2-40B4-BE49-F238E27FC236}">
                <a16:creationId xmlns:a16="http://schemas.microsoft.com/office/drawing/2014/main" id="{136CBEEF-F335-4B9F-9315-B9CA52E1C02A}"/>
              </a:ext>
            </a:extLst>
          </p:cNvPr>
          <p:cNvSpPr txBox="1"/>
          <p:nvPr/>
        </p:nvSpPr>
        <p:spPr>
          <a:xfrm>
            <a:off x="7928820" y="3453181"/>
            <a:ext cx="130889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500" b="1" dirty="0">
                <a:solidFill>
                  <a:srgbClr val="003300"/>
                </a:solidFill>
                <a:latin typeface="Arial"/>
                <a:cs typeface="Arial"/>
              </a:rPr>
              <a:t>· · ·</a:t>
            </a:r>
            <a:endParaRPr sz="500" dirty="0">
              <a:latin typeface="Arial"/>
              <a:cs typeface="Arial"/>
            </a:endParaRPr>
          </a:p>
        </p:txBody>
      </p:sp>
      <p:sp>
        <p:nvSpPr>
          <p:cNvPr id="190" name="object 31">
            <a:extLst>
              <a:ext uri="{FF2B5EF4-FFF2-40B4-BE49-F238E27FC236}">
                <a16:creationId xmlns:a16="http://schemas.microsoft.com/office/drawing/2014/main" id="{35411856-C7A0-4DCC-B70A-F1AA70B38437}"/>
              </a:ext>
            </a:extLst>
          </p:cNvPr>
          <p:cNvSpPr txBox="1"/>
          <p:nvPr/>
        </p:nvSpPr>
        <p:spPr>
          <a:xfrm>
            <a:off x="9356816" y="3440751"/>
            <a:ext cx="130889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500" b="1" dirty="0">
                <a:solidFill>
                  <a:srgbClr val="003300"/>
                </a:solidFill>
                <a:latin typeface="Arial"/>
                <a:cs typeface="Arial"/>
              </a:rPr>
              <a:t>· · ·</a:t>
            </a:r>
            <a:endParaRPr sz="500" dirty="0">
              <a:latin typeface="Arial"/>
              <a:cs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1EBCA0AB-1F2E-400A-A663-2A7FC5276D4B}"/>
              </a:ext>
            </a:extLst>
          </p:cNvPr>
          <p:cNvCxnSpPr>
            <a:cxnSpLocks/>
          </p:cNvCxnSpPr>
          <p:nvPr/>
        </p:nvCxnSpPr>
        <p:spPr>
          <a:xfrm>
            <a:off x="7644476" y="2830830"/>
            <a:ext cx="0" cy="187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BDF61D4-2DB2-4884-BAF3-45038668B112}"/>
              </a:ext>
            </a:extLst>
          </p:cNvPr>
          <p:cNvCxnSpPr>
            <a:cxnSpLocks/>
          </p:cNvCxnSpPr>
          <p:nvPr/>
        </p:nvCxnSpPr>
        <p:spPr>
          <a:xfrm>
            <a:off x="9067537" y="2829841"/>
            <a:ext cx="0" cy="187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object 23">
            <a:extLst>
              <a:ext uri="{FF2B5EF4-FFF2-40B4-BE49-F238E27FC236}">
                <a16:creationId xmlns:a16="http://schemas.microsoft.com/office/drawing/2014/main" id="{9E47DB59-2021-4A2B-8620-50371751DE0D}"/>
              </a:ext>
            </a:extLst>
          </p:cNvPr>
          <p:cNvSpPr/>
          <p:nvPr/>
        </p:nvSpPr>
        <p:spPr>
          <a:xfrm>
            <a:off x="8518398" y="3384806"/>
            <a:ext cx="420337" cy="249554"/>
          </a:xfrm>
          <a:custGeom>
            <a:avLst/>
            <a:gdLst/>
            <a:ahLst/>
            <a:cxnLst/>
            <a:rect l="l" t="t" r="r" b="b"/>
            <a:pathLst>
              <a:path w="116204" h="249554">
                <a:moveTo>
                  <a:pt x="0" y="249238"/>
                </a:moveTo>
                <a:lnTo>
                  <a:pt x="115886" y="249238"/>
                </a:lnTo>
                <a:lnTo>
                  <a:pt x="115886" y="0"/>
                </a:lnTo>
                <a:lnTo>
                  <a:pt x="0" y="0"/>
                </a:lnTo>
                <a:lnTo>
                  <a:pt x="0" y="249238"/>
                </a:lnTo>
                <a:close/>
              </a:path>
            </a:pathLst>
          </a:custGeom>
          <a:solidFill>
            <a:srgbClr val="FFFD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31">
            <a:extLst>
              <a:ext uri="{FF2B5EF4-FFF2-40B4-BE49-F238E27FC236}">
                <a16:creationId xmlns:a16="http://schemas.microsoft.com/office/drawing/2014/main" id="{9C6334F9-9345-4566-B346-3B395FAFAEEA}"/>
              </a:ext>
            </a:extLst>
          </p:cNvPr>
          <p:cNvSpPr txBox="1"/>
          <p:nvPr/>
        </p:nvSpPr>
        <p:spPr>
          <a:xfrm>
            <a:off x="8684299" y="3450431"/>
            <a:ext cx="130889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500" b="1" dirty="0">
                <a:solidFill>
                  <a:srgbClr val="003300"/>
                </a:solidFill>
                <a:latin typeface="Arial"/>
                <a:cs typeface="Arial"/>
              </a:rPr>
              <a:t>· · ·</a:t>
            </a:r>
            <a:endParaRPr sz="500" dirty="0">
              <a:latin typeface="Arial"/>
              <a:cs typeface="Arial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383F4307-6D50-4A23-876B-FCD7F7960945}"/>
              </a:ext>
            </a:extLst>
          </p:cNvPr>
          <p:cNvCxnSpPr>
            <a:cxnSpLocks/>
          </p:cNvCxnSpPr>
          <p:nvPr/>
        </p:nvCxnSpPr>
        <p:spPr>
          <a:xfrm>
            <a:off x="10158522" y="4269716"/>
            <a:ext cx="0" cy="711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A4F8973D-462B-41D9-A748-1999D8807509}"/>
              </a:ext>
            </a:extLst>
          </p:cNvPr>
          <p:cNvCxnSpPr>
            <a:cxnSpLocks/>
          </p:cNvCxnSpPr>
          <p:nvPr/>
        </p:nvCxnSpPr>
        <p:spPr>
          <a:xfrm>
            <a:off x="10280442" y="4038719"/>
            <a:ext cx="0" cy="9425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A534B9D6-35C5-4B47-9B89-5D56911236DF}"/>
              </a:ext>
            </a:extLst>
          </p:cNvPr>
          <p:cNvCxnSpPr>
            <a:cxnSpLocks/>
          </p:cNvCxnSpPr>
          <p:nvPr/>
        </p:nvCxnSpPr>
        <p:spPr>
          <a:xfrm>
            <a:off x="9962707" y="4623119"/>
            <a:ext cx="0" cy="347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object 44">
            <a:extLst>
              <a:ext uri="{FF2B5EF4-FFF2-40B4-BE49-F238E27FC236}">
                <a16:creationId xmlns:a16="http://schemas.microsoft.com/office/drawing/2014/main" id="{85F76660-7D3F-493F-9D77-8E1B7D0417D6}"/>
              </a:ext>
            </a:extLst>
          </p:cNvPr>
          <p:cNvSpPr txBox="1"/>
          <p:nvPr/>
        </p:nvSpPr>
        <p:spPr>
          <a:xfrm>
            <a:off x="6473894" y="3712795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Warp Scheduler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209" name="object 19">
            <a:extLst>
              <a:ext uri="{FF2B5EF4-FFF2-40B4-BE49-F238E27FC236}">
                <a16:creationId xmlns:a16="http://schemas.microsoft.com/office/drawing/2014/main" id="{A35D229E-E2AB-4BBD-9DF0-2F12C7E1A580}"/>
              </a:ext>
            </a:extLst>
          </p:cNvPr>
          <p:cNvSpPr/>
          <p:nvPr/>
        </p:nvSpPr>
        <p:spPr>
          <a:xfrm>
            <a:off x="6476194" y="4109494"/>
            <a:ext cx="3506344" cy="213013"/>
          </a:xfrm>
          <a:custGeom>
            <a:avLst/>
            <a:gdLst/>
            <a:ahLst/>
            <a:cxnLst/>
            <a:rect l="l" t="t" r="r" b="b"/>
            <a:pathLst>
              <a:path w="2803525" h="328930">
                <a:moveTo>
                  <a:pt x="0" y="0"/>
                </a:moveTo>
                <a:lnTo>
                  <a:pt x="2803523" y="0"/>
                </a:lnTo>
                <a:lnTo>
                  <a:pt x="2803523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7D9C3DB-0C7E-43E6-998F-ED9782ECB8CB}"/>
              </a:ext>
            </a:extLst>
          </p:cNvPr>
          <p:cNvSpPr txBox="1"/>
          <p:nvPr/>
        </p:nvSpPr>
        <p:spPr>
          <a:xfrm>
            <a:off x="6475988" y="4089115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Constant Memory</a:t>
            </a:r>
          </a:p>
        </p:txBody>
      </p:sp>
      <p:sp>
        <p:nvSpPr>
          <p:cNvPr id="211" name="object 19">
            <a:extLst>
              <a:ext uri="{FF2B5EF4-FFF2-40B4-BE49-F238E27FC236}">
                <a16:creationId xmlns:a16="http://schemas.microsoft.com/office/drawing/2014/main" id="{6C6A0CF6-020B-48E1-98CE-A84920E82F77}"/>
              </a:ext>
            </a:extLst>
          </p:cNvPr>
          <p:cNvSpPr/>
          <p:nvPr/>
        </p:nvSpPr>
        <p:spPr>
          <a:xfrm>
            <a:off x="6476194" y="4370790"/>
            <a:ext cx="3506344" cy="213013"/>
          </a:xfrm>
          <a:custGeom>
            <a:avLst/>
            <a:gdLst/>
            <a:ahLst/>
            <a:cxnLst/>
            <a:rect l="l" t="t" r="r" b="b"/>
            <a:pathLst>
              <a:path w="2803525" h="328930">
                <a:moveTo>
                  <a:pt x="0" y="0"/>
                </a:moveTo>
                <a:lnTo>
                  <a:pt x="2803523" y="0"/>
                </a:lnTo>
                <a:lnTo>
                  <a:pt x="2803523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F1DA862-4430-4D7E-B36B-AFB95BB23687}"/>
              </a:ext>
            </a:extLst>
          </p:cNvPr>
          <p:cNvSpPr txBox="1"/>
          <p:nvPr/>
        </p:nvSpPr>
        <p:spPr>
          <a:xfrm>
            <a:off x="6476822" y="4360614"/>
            <a:ext cx="16417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Texture Memory/L1 Cache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F293DCE3-A933-485B-987C-79DDFF5B0B3E}"/>
              </a:ext>
            </a:extLst>
          </p:cNvPr>
          <p:cNvCxnSpPr>
            <a:cxnSpLocks/>
          </p:cNvCxnSpPr>
          <p:nvPr/>
        </p:nvCxnSpPr>
        <p:spPr>
          <a:xfrm>
            <a:off x="9244540" y="3972523"/>
            <a:ext cx="0" cy="3982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4156BC6-6D54-44CB-BBA0-6CD7DE2FEF4A}"/>
              </a:ext>
            </a:extLst>
          </p:cNvPr>
          <p:cNvCxnSpPr>
            <a:cxnSpLocks/>
          </p:cNvCxnSpPr>
          <p:nvPr/>
        </p:nvCxnSpPr>
        <p:spPr>
          <a:xfrm flipH="1">
            <a:off x="9476837" y="3963614"/>
            <a:ext cx="2814" cy="168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FCBB891C-CCA6-4B4B-B81D-755E7A73F032}"/>
              </a:ext>
            </a:extLst>
          </p:cNvPr>
          <p:cNvCxnSpPr>
            <a:cxnSpLocks/>
          </p:cNvCxnSpPr>
          <p:nvPr/>
        </p:nvCxnSpPr>
        <p:spPr>
          <a:xfrm>
            <a:off x="8020359" y="3986212"/>
            <a:ext cx="0" cy="3982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D235B08-E479-4E57-8D79-53C10B29BDF1}"/>
              </a:ext>
            </a:extLst>
          </p:cNvPr>
          <p:cNvCxnSpPr>
            <a:cxnSpLocks/>
          </p:cNvCxnSpPr>
          <p:nvPr/>
        </p:nvCxnSpPr>
        <p:spPr>
          <a:xfrm flipH="1">
            <a:off x="8309488" y="3970857"/>
            <a:ext cx="1" cy="1613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FCC82272-3B77-4BAC-ACFF-E84CBCE605BF}"/>
              </a:ext>
            </a:extLst>
          </p:cNvPr>
          <p:cNvCxnSpPr>
            <a:cxnSpLocks/>
          </p:cNvCxnSpPr>
          <p:nvPr/>
        </p:nvCxnSpPr>
        <p:spPr>
          <a:xfrm>
            <a:off x="6532189" y="3967467"/>
            <a:ext cx="0" cy="3982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6BD32F7C-3C53-4B6B-ABF8-1F92BEB5F523}"/>
              </a:ext>
            </a:extLst>
          </p:cNvPr>
          <p:cNvCxnSpPr>
            <a:cxnSpLocks/>
          </p:cNvCxnSpPr>
          <p:nvPr/>
        </p:nvCxnSpPr>
        <p:spPr>
          <a:xfrm flipH="1">
            <a:off x="6816958" y="3964412"/>
            <a:ext cx="4361" cy="1677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object 44">
            <a:extLst>
              <a:ext uri="{FF2B5EF4-FFF2-40B4-BE49-F238E27FC236}">
                <a16:creationId xmlns:a16="http://schemas.microsoft.com/office/drawing/2014/main" id="{319C066E-2E73-4DDA-B30B-B367DBC89972}"/>
              </a:ext>
            </a:extLst>
          </p:cNvPr>
          <p:cNvSpPr txBox="1"/>
          <p:nvPr/>
        </p:nvSpPr>
        <p:spPr>
          <a:xfrm>
            <a:off x="6472656" y="3840305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Instruction Buffer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230" name="object 44">
            <a:extLst>
              <a:ext uri="{FF2B5EF4-FFF2-40B4-BE49-F238E27FC236}">
                <a16:creationId xmlns:a16="http://schemas.microsoft.com/office/drawing/2014/main" id="{B26B87F3-123F-4A25-8761-F98EDE2CE341}"/>
              </a:ext>
            </a:extLst>
          </p:cNvPr>
          <p:cNvSpPr txBox="1"/>
          <p:nvPr/>
        </p:nvSpPr>
        <p:spPr>
          <a:xfrm>
            <a:off x="7515223" y="3716248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Warp Scheduler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231" name="object 44">
            <a:extLst>
              <a:ext uri="{FF2B5EF4-FFF2-40B4-BE49-F238E27FC236}">
                <a16:creationId xmlns:a16="http://schemas.microsoft.com/office/drawing/2014/main" id="{2AC1C055-D36A-497E-846E-CD365143C0C5}"/>
              </a:ext>
            </a:extLst>
          </p:cNvPr>
          <p:cNvSpPr txBox="1"/>
          <p:nvPr/>
        </p:nvSpPr>
        <p:spPr>
          <a:xfrm>
            <a:off x="7513985" y="3843758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Instruction Buffer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232" name="object 44">
            <a:extLst>
              <a:ext uri="{FF2B5EF4-FFF2-40B4-BE49-F238E27FC236}">
                <a16:creationId xmlns:a16="http://schemas.microsoft.com/office/drawing/2014/main" id="{CFC615E5-9022-4AEB-A370-DE6F26450E37}"/>
              </a:ext>
            </a:extLst>
          </p:cNvPr>
          <p:cNvSpPr txBox="1"/>
          <p:nvPr/>
        </p:nvSpPr>
        <p:spPr>
          <a:xfrm>
            <a:off x="8949472" y="3703913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Warp Scheduler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233" name="object 44">
            <a:extLst>
              <a:ext uri="{FF2B5EF4-FFF2-40B4-BE49-F238E27FC236}">
                <a16:creationId xmlns:a16="http://schemas.microsoft.com/office/drawing/2014/main" id="{F11201D5-64E4-4CC7-9617-5CBDEE0FE536}"/>
              </a:ext>
            </a:extLst>
          </p:cNvPr>
          <p:cNvSpPr txBox="1"/>
          <p:nvPr/>
        </p:nvSpPr>
        <p:spPr>
          <a:xfrm>
            <a:off x="8948234" y="3831423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/>
                <a:cs typeface="Arial"/>
              </a:rPr>
              <a:t>Instruction Buffer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234" name="object 19">
            <a:extLst>
              <a:ext uri="{FF2B5EF4-FFF2-40B4-BE49-F238E27FC236}">
                <a16:creationId xmlns:a16="http://schemas.microsoft.com/office/drawing/2014/main" id="{A728B61F-0742-497D-964C-A5BDD59C6B28}"/>
              </a:ext>
            </a:extLst>
          </p:cNvPr>
          <p:cNvSpPr/>
          <p:nvPr/>
        </p:nvSpPr>
        <p:spPr>
          <a:xfrm>
            <a:off x="6469481" y="2382779"/>
            <a:ext cx="3499576" cy="223204"/>
          </a:xfrm>
          <a:custGeom>
            <a:avLst/>
            <a:gdLst/>
            <a:ahLst/>
            <a:cxnLst/>
            <a:rect l="l" t="t" r="r" b="b"/>
            <a:pathLst>
              <a:path w="2803525" h="328930">
                <a:moveTo>
                  <a:pt x="0" y="0"/>
                </a:moveTo>
                <a:lnTo>
                  <a:pt x="2803523" y="0"/>
                </a:lnTo>
                <a:lnTo>
                  <a:pt x="2803523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497C91F-704F-49F5-99B0-CDB4B25268D3}"/>
              </a:ext>
            </a:extLst>
          </p:cNvPr>
          <p:cNvSpPr txBox="1"/>
          <p:nvPr/>
        </p:nvSpPr>
        <p:spPr>
          <a:xfrm>
            <a:off x="6469180" y="2366772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Instruction Cache</a:t>
            </a:r>
            <a:endParaRPr lang="en-US" dirty="0"/>
          </a:p>
        </p:txBody>
      </p:sp>
      <p:sp>
        <p:nvSpPr>
          <p:cNvPr id="237" name="object 18">
            <a:extLst>
              <a:ext uri="{FF2B5EF4-FFF2-40B4-BE49-F238E27FC236}">
                <a16:creationId xmlns:a16="http://schemas.microsoft.com/office/drawing/2014/main" id="{4B99EAE2-2BCA-42BA-A804-21B2045F456A}"/>
              </a:ext>
            </a:extLst>
          </p:cNvPr>
          <p:cNvSpPr txBox="1"/>
          <p:nvPr/>
        </p:nvSpPr>
        <p:spPr>
          <a:xfrm>
            <a:off x="6406982" y="5278824"/>
            <a:ext cx="3970020" cy="448841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0170">
              <a:spcBef>
                <a:spcPts val="320"/>
              </a:spcBef>
            </a:pPr>
            <a:r>
              <a:rPr lang="en-US" sz="1200" b="1" spc="-5" dirty="0">
                <a:solidFill>
                  <a:srgbClr val="003300"/>
                </a:solidFill>
                <a:latin typeface="Arial"/>
                <a:cs typeface="Arial"/>
              </a:rPr>
              <a:t>Global</a:t>
            </a:r>
            <a:r>
              <a:rPr sz="1200" b="1" spc="-5" dirty="0">
                <a:solidFill>
                  <a:srgbClr val="003300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solidFill>
                  <a:srgbClr val="003300"/>
                </a:solidFill>
                <a:latin typeface="Arial"/>
                <a:cs typeface="Arial"/>
              </a:rPr>
              <a:t>M</a:t>
            </a:r>
            <a:r>
              <a:rPr sz="1200" b="1" dirty="0">
                <a:solidFill>
                  <a:srgbClr val="003300"/>
                </a:solidFill>
                <a:latin typeface="Arial"/>
                <a:cs typeface="Arial"/>
              </a:rPr>
              <a:t>emory</a:t>
            </a:r>
            <a:endParaRPr lang="en-US" sz="1200" b="1" dirty="0">
              <a:solidFill>
                <a:srgbClr val="003300"/>
              </a:solidFill>
              <a:latin typeface="Arial"/>
              <a:cs typeface="Arial"/>
            </a:endParaRPr>
          </a:p>
          <a:p>
            <a:pPr marL="90170">
              <a:spcBef>
                <a:spcPts val="320"/>
              </a:spcBef>
            </a:pPr>
            <a:endParaRPr lang="en-US" sz="1200" b="1" dirty="0">
              <a:solidFill>
                <a:srgbClr val="0033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64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223158" y="763072"/>
            <a:ext cx="4173693" cy="5014159"/>
          </a:xfrm>
          <a:custGeom>
            <a:avLst/>
            <a:gdLst/>
            <a:ahLst/>
            <a:cxnLst/>
            <a:rect l="l" t="t" r="r" b="b"/>
            <a:pathLst>
              <a:path w="4148454" h="5162550">
                <a:moveTo>
                  <a:pt x="0" y="0"/>
                </a:moveTo>
                <a:lnTo>
                  <a:pt x="4148137" y="0"/>
                </a:lnTo>
                <a:lnTo>
                  <a:pt x="4148137" y="5162548"/>
                </a:lnTo>
                <a:lnTo>
                  <a:pt x="0" y="5162548"/>
                </a:lnTo>
                <a:lnTo>
                  <a:pt x="0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14158" y="1155701"/>
            <a:ext cx="3631897" cy="2897505"/>
          </a:xfrm>
          <a:custGeom>
            <a:avLst/>
            <a:gdLst/>
            <a:ahLst/>
            <a:cxnLst/>
            <a:rect l="l" t="t" r="r" b="b"/>
            <a:pathLst>
              <a:path w="3757929" h="2897504">
                <a:moveTo>
                  <a:pt x="0" y="0"/>
                </a:moveTo>
                <a:lnTo>
                  <a:pt x="3757611" y="0"/>
                </a:lnTo>
                <a:lnTo>
                  <a:pt x="3757611" y="2897187"/>
                </a:lnTo>
                <a:lnTo>
                  <a:pt x="0" y="2897187"/>
                </a:lnTo>
                <a:lnTo>
                  <a:pt x="0" y="0"/>
                </a:lnTo>
                <a:close/>
              </a:path>
            </a:pathLst>
          </a:custGeom>
          <a:solidFill>
            <a:srgbClr val="FFD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object 9">
            <a:extLst>
              <a:ext uri="{FF2B5EF4-FFF2-40B4-BE49-F238E27FC236}">
                <a16:creationId xmlns:a16="http://schemas.microsoft.com/office/drawing/2014/main" id="{BF75FBC6-A146-4D85-BCBB-A28AAA1D74E7}"/>
              </a:ext>
            </a:extLst>
          </p:cNvPr>
          <p:cNvSpPr/>
          <p:nvPr/>
        </p:nvSpPr>
        <p:spPr>
          <a:xfrm>
            <a:off x="6587952" y="1720399"/>
            <a:ext cx="3639632" cy="2551225"/>
          </a:xfrm>
          <a:custGeom>
            <a:avLst/>
            <a:gdLst/>
            <a:ahLst/>
            <a:cxnLst/>
            <a:rect l="l" t="t" r="r" b="b"/>
            <a:pathLst>
              <a:path w="3757929" h="2898775">
                <a:moveTo>
                  <a:pt x="0" y="0"/>
                </a:moveTo>
                <a:lnTo>
                  <a:pt x="3757611" y="0"/>
                </a:lnTo>
                <a:lnTo>
                  <a:pt x="3757611" y="2898773"/>
                </a:lnTo>
                <a:lnTo>
                  <a:pt x="0" y="2898773"/>
                </a:lnTo>
                <a:lnTo>
                  <a:pt x="0" y="0"/>
                </a:lnTo>
                <a:close/>
              </a:path>
            </a:pathLst>
          </a:custGeom>
          <a:solidFill>
            <a:srgbClr val="FFD300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62713" y="2073164"/>
            <a:ext cx="3631897" cy="2551225"/>
          </a:xfrm>
          <a:custGeom>
            <a:avLst/>
            <a:gdLst/>
            <a:ahLst/>
            <a:cxnLst/>
            <a:rect l="l" t="t" r="r" b="b"/>
            <a:pathLst>
              <a:path w="3757929" h="2898775">
                <a:moveTo>
                  <a:pt x="0" y="0"/>
                </a:moveTo>
                <a:lnTo>
                  <a:pt x="3757611" y="0"/>
                </a:lnTo>
                <a:lnTo>
                  <a:pt x="3757611" y="2898773"/>
                </a:lnTo>
                <a:lnTo>
                  <a:pt x="0" y="2898773"/>
                </a:lnTo>
                <a:lnTo>
                  <a:pt x="0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F4CDBAE-B04C-4365-BB06-4F6753F0A17C}"/>
              </a:ext>
            </a:extLst>
          </p:cNvPr>
          <p:cNvSpPr/>
          <p:nvPr/>
        </p:nvSpPr>
        <p:spPr>
          <a:xfrm>
            <a:off x="7504490" y="3017219"/>
            <a:ext cx="1009142" cy="9553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B827D2D-9B40-4DD0-9103-DDF8B12460DD}"/>
              </a:ext>
            </a:extLst>
          </p:cNvPr>
          <p:cNvSpPr txBox="1"/>
          <p:nvPr/>
        </p:nvSpPr>
        <p:spPr>
          <a:xfrm>
            <a:off x="7463138" y="297472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Warp 1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E8D1433D-FB3A-4B81-B8DF-CF30ABBFF497}"/>
              </a:ext>
            </a:extLst>
          </p:cNvPr>
          <p:cNvSpPr/>
          <p:nvPr/>
        </p:nvSpPr>
        <p:spPr>
          <a:xfrm>
            <a:off x="6467621" y="3018208"/>
            <a:ext cx="1009142" cy="9553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06982" y="4981305"/>
            <a:ext cx="3970020" cy="225703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0170">
              <a:spcBef>
                <a:spcPts val="320"/>
              </a:spcBef>
            </a:pPr>
            <a:r>
              <a:rPr lang="en-US" sz="1200" b="1" spc="-5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Cache</a:t>
            </a:r>
            <a:endParaRPr lang="en-US" sz="120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62713" y="2612665"/>
            <a:ext cx="3506344" cy="223204"/>
          </a:xfrm>
          <a:custGeom>
            <a:avLst/>
            <a:gdLst/>
            <a:ahLst/>
            <a:cxnLst/>
            <a:rect l="l" t="t" r="r" b="b"/>
            <a:pathLst>
              <a:path w="2803525" h="328930">
                <a:moveTo>
                  <a:pt x="0" y="0"/>
                </a:moveTo>
                <a:lnTo>
                  <a:pt x="2803523" y="0"/>
                </a:lnTo>
                <a:lnTo>
                  <a:pt x="2803523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89356" y="3376218"/>
            <a:ext cx="116205" cy="249554"/>
          </a:xfrm>
          <a:custGeom>
            <a:avLst/>
            <a:gdLst/>
            <a:ahLst/>
            <a:cxnLst/>
            <a:rect l="l" t="t" r="r" b="b"/>
            <a:pathLst>
              <a:path w="116204" h="249554">
                <a:moveTo>
                  <a:pt x="0" y="249238"/>
                </a:moveTo>
                <a:lnTo>
                  <a:pt x="115886" y="249238"/>
                </a:lnTo>
                <a:lnTo>
                  <a:pt x="115886" y="0"/>
                </a:lnTo>
                <a:lnTo>
                  <a:pt x="0" y="0"/>
                </a:lnTo>
                <a:lnTo>
                  <a:pt x="0" y="249238"/>
                </a:lnTo>
                <a:close/>
              </a:path>
            </a:pathLst>
          </a:custGeom>
          <a:solidFill>
            <a:srgbClr val="FFFDA9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5117F8E-42A2-4A2A-B971-038693B82FF4}"/>
              </a:ext>
            </a:extLst>
          </p:cNvPr>
          <p:cNvGrpSpPr/>
          <p:nvPr/>
        </p:nvGrpSpPr>
        <p:grpSpPr>
          <a:xfrm>
            <a:off x="6472243" y="3288397"/>
            <a:ext cx="417113" cy="190320"/>
            <a:chOff x="6472243" y="3288397"/>
            <a:chExt cx="417113" cy="190320"/>
          </a:xfrm>
        </p:grpSpPr>
        <p:sp>
          <p:nvSpPr>
            <p:cNvPr id="28" name="object 28"/>
            <p:cNvSpPr/>
            <p:nvPr/>
          </p:nvSpPr>
          <p:spPr>
            <a:xfrm>
              <a:off x="6472243" y="3288397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480336" y="3293963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0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object 37"/>
          <p:cNvSpPr/>
          <p:nvPr/>
        </p:nvSpPr>
        <p:spPr>
          <a:xfrm>
            <a:off x="7085290" y="3190737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0" y="0"/>
                </a:moveTo>
                <a:lnTo>
                  <a:pt x="37821" y="76338"/>
                </a:lnTo>
                <a:lnTo>
                  <a:pt x="76200" y="2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462710" y="3152661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</a:t>
            </a:r>
            <a:r>
              <a:rPr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512048" y="1647826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432" y="0"/>
                </a:moveTo>
                <a:lnTo>
                  <a:pt x="13090" y="1684"/>
                </a:lnTo>
                <a:lnTo>
                  <a:pt x="6277" y="6276"/>
                </a:lnTo>
                <a:lnTo>
                  <a:pt x="1684" y="13089"/>
                </a:lnTo>
                <a:lnTo>
                  <a:pt x="0" y="21431"/>
                </a:lnTo>
                <a:lnTo>
                  <a:pt x="1684" y="29773"/>
                </a:lnTo>
                <a:lnTo>
                  <a:pt x="6277" y="36586"/>
                </a:lnTo>
                <a:lnTo>
                  <a:pt x="13090" y="41179"/>
                </a:lnTo>
                <a:lnTo>
                  <a:pt x="21432" y="42863"/>
                </a:lnTo>
                <a:lnTo>
                  <a:pt x="29774" y="41179"/>
                </a:lnTo>
                <a:lnTo>
                  <a:pt x="36587" y="36586"/>
                </a:lnTo>
                <a:lnTo>
                  <a:pt x="41180" y="29773"/>
                </a:lnTo>
                <a:lnTo>
                  <a:pt x="42865" y="21431"/>
                </a:lnTo>
                <a:lnTo>
                  <a:pt x="41180" y="13089"/>
                </a:lnTo>
                <a:lnTo>
                  <a:pt x="36587" y="6276"/>
                </a:lnTo>
                <a:lnTo>
                  <a:pt x="29774" y="1684"/>
                </a:lnTo>
                <a:lnTo>
                  <a:pt x="21432" y="0"/>
                </a:lnTo>
                <a:close/>
              </a:path>
            </a:pathLst>
          </a:custGeom>
          <a:solidFill>
            <a:srgbClr val="0041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562848" y="1463675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432" y="0"/>
                </a:moveTo>
                <a:lnTo>
                  <a:pt x="13090" y="1684"/>
                </a:lnTo>
                <a:lnTo>
                  <a:pt x="6277" y="6277"/>
                </a:lnTo>
                <a:lnTo>
                  <a:pt x="1684" y="13090"/>
                </a:lnTo>
                <a:lnTo>
                  <a:pt x="0" y="21432"/>
                </a:lnTo>
                <a:lnTo>
                  <a:pt x="1684" y="29774"/>
                </a:lnTo>
                <a:lnTo>
                  <a:pt x="6277" y="36587"/>
                </a:lnTo>
                <a:lnTo>
                  <a:pt x="13090" y="41180"/>
                </a:lnTo>
                <a:lnTo>
                  <a:pt x="21432" y="42865"/>
                </a:lnTo>
                <a:lnTo>
                  <a:pt x="29774" y="41180"/>
                </a:lnTo>
                <a:lnTo>
                  <a:pt x="36586" y="36587"/>
                </a:lnTo>
                <a:lnTo>
                  <a:pt x="41179" y="29774"/>
                </a:lnTo>
                <a:lnTo>
                  <a:pt x="42863" y="21432"/>
                </a:lnTo>
                <a:lnTo>
                  <a:pt x="41179" y="13090"/>
                </a:lnTo>
                <a:lnTo>
                  <a:pt x="36586" y="6277"/>
                </a:lnTo>
                <a:lnTo>
                  <a:pt x="29774" y="1684"/>
                </a:lnTo>
                <a:lnTo>
                  <a:pt x="21432" y="0"/>
                </a:lnTo>
                <a:close/>
              </a:path>
            </a:pathLst>
          </a:custGeom>
          <a:solidFill>
            <a:srgbClr val="0041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539037" y="1547813"/>
            <a:ext cx="43180" cy="43180"/>
          </a:xfrm>
          <a:custGeom>
            <a:avLst/>
            <a:gdLst/>
            <a:ahLst/>
            <a:cxnLst/>
            <a:rect l="l" t="t" r="r" b="b"/>
            <a:pathLst>
              <a:path w="43179" h="43180">
                <a:moveTo>
                  <a:pt x="21431" y="0"/>
                </a:moveTo>
                <a:lnTo>
                  <a:pt x="13089" y="1684"/>
                </a:lnTo>
                <a:lnTo>
                  <a:pt x="6276" y="6277"/>
                </a:lnTo>
                <a:lnTo>
                  <a:pt x="1684" y="13089"/>
                </a:lnTo>
                <a:lnTo>
                  <a:pt x="0" y="21432"/>
                </a:lnTo>
                <a:lnTo>
                  <a:pt x="1684" y="29774"/>
                </a:lnTo>
                <a:lnTo>
                  <a:pt x="6276" y="36586"/>
                </a:lnTo>
                <a:lnTo>
                  <a:pt x="13089" y="41179"/>
                </a:lnTo>
                <a:lnTo>
                  <a:pt x="21431" y="42863"/>
                </a:lnTo>
                <a:lnTo>
                  <a:pt x="29773" y="41179"/>
                </a:lnTo>
                <a:lnTo>
                  <a:pt x="36586" y="36586"/>
                </a:lnTo>
                <a:lnTo>
                  <a:pt x="41179" y="29774"/>
                </a:lnTo>
                <a:lnTo>
                  <a:pt x="42863" y="21432"/>
                </a:lnTo>
                <a:lnTo>
                  <a:pt x="41179" y="13089"/>
                </a:lnTo>
                <a:lnTo>
                  <a:pt x="36586" y="6277"/>
                </a:lnTo>
                <a:lnTo>
                  <a:pt x="29773" y="1684"/>
                </a:lnTo>
                <a:lnTo>
                  <a:pt x="21431" y="0"/>
                </a:lnTo>
                <a:close/>
              </a:path>
            </a:pathLst>
          </a:custGeom>
          <a:solidFill>
            <a:srgbClr val="0041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4615" y="70399"/>
            <a:ext cx="625475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Software Abstraction</a:t>
            </a:r>
            <a:endParaRPr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13CE25E-ADAD-4FAB-9887-344E57E52B47}"/>
              </a:ext>
            </a:extLst>
          </p:cNvPr>
          <p:cNvSpPr txBox="1"/>
          <p:nvPr/>
        </p:nvSpPr>
        <p:spPr>
          <a:xfrm>
            <a:off x="6248400" y="78525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Device 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5BA5E59-FFBE-4DFD-A930-F6D109C69EB2}"/>
              </a:ext>
            </a:extLst>
          </p:cNvPr>
          <p:cNvSpPr txBox="1"/>
          <p:nvPr/>
        </p:nvSpPr>
        <p:spPr>
          <a:xfrm>
            <a:off x="6756731" y="113346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 Processor 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4A2CCB-E4C2-434C-B1AA-30F6FE634780}"/>
              </a:ext>
            </a:extLst>
          </p:cNvPr>
          <p:cNvSpPr txBox="1"/>
          <p:nvPr/>
        </p:nvSpPr>
        <p:spPr>
          <a:xfrm>
            <a:off x="6411917" y="201046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 Processor 0 (SM)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27245F-9F61-4C99-93E5-F081BD5A54C2}"/>
              </a:ext>
            </a:extLst>
          </p:cNvPr>
          <p:cNvSpPr txBox="1"/>
          <p:nvPr/>
        </p:nvSpPr>
        <p:spPr>
          <a:xfrm>
            <a:off x="6529142" y="170536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Stream Processor 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7EC623-4DF3-46C9-B848-DE9D0F1C44F8}"/>
              </a:ext>
            </a:extLst>
          </p:cNvPr>
          <p:cNvSpPr txBox="1"/>
          <p:nvPr/>
        </p:nvSpPr>
        <p:spPr>
          <a:xfrm>
            <a:off x="6456062" y="251413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A84C27-AC20-46DB-BD96-2F044BF259A8}"/>
              </a:ext>
            </a:extLst>
          </p:cNvPr>
          <p:cNvCxnSpPr>
            <a:cxnSpLocks/>
          </p:cNvCxnSpPr>
          <p:nvPr/>
        </p:nvCxnSpPr>
        <p:spPr>
          <a:xfrm>
            <a:off x="6769700" y="2830830"/>
            <a:ext cx="0" cy="187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C074CFAA-6C37-411D-BCB1-B73DA0602298}"/>
              </a:ext>
            </a:extLst>
          </p:cNvPr>
          <p:cNvSpPr/>
          <p:nvPr/>
        </p:nvSpPr>
        <p:spPr>
          <a:xfrm>
            <a:off x="6463015" y="2073164"/>
            <a:ext cx="3631896" cy="25499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B5E77F9-56AF-4F69-A7A4-24C332290000}"/>
              </a:ext>
            </a:extLst>
          </p:cNvPr>
          <p:cNvGrpSpPr/>
          <p:nvPr/>
        </p:nvGrpSpPr>
        <p:grpSpPr>
          <a:xfrm>
            <a:off x="6475342" y="3503493"/>
            <a:ext cx="417113" cy="190320"/>
            <a:chOff x="6475342" y="3503493"/>
            <a:chExt cx="417113" cy="190320"/>
          </a:xfrm>
        </p:grpSpPr>
        <p:sp>
          <p:nvSpPr>
            <p:cNvPr id="107" name="object 28">
              <a:extLst>
                <a:ext uri="{FF2B5EF4-FFF2-40B4-BE49-F238E27FC236}">
                  <a16:creationId xmlns:a16="http://schemas.microsoft.com/office/drawing/2014/main" id="{BF950C6E-1A9A-458A-BDB7-BF6BC0AC5B82}"/>
                </a:ext>
              </a:extLst>
            </p:cNvPr>
            <p:cNvSpPr/>
            <p:nvPr/>
          </p:nvSpPr>
          <p:spPr>
            <a:xfrm>
              <a:off x="6475342" y="3503493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object 31">
              <a:extLst>
                <a:ext uri="{FF2B5EF4-FFF2-40B4-BE49-F238E27FC236}">
                  <a16:creationId xmlns:a16="http://schemas.microsoft.com/office/drawing/2014/main" id="{D593F5CC-D0D6-4CE3-AC73-547FB2F14598}"/>
                </a:ext>
              </a:extLst>
            </p:cNvPr>
            <p:cNvSpPr txBox="1"/>
            <p:nvPr/>
          </p:nvSpPr>
          <p:spPr>
            <a:xfrm>
              <a:off x="6483435" y="3509059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1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905D853-E575-4581-A3E0-CEADB36750CD}"/>
              </a:ext>
            </a:extLst>
          </p:cNvPr>
          <p:cNvGrpSpPr/>
          <p:nvPr/>
        </p:nvGrpSpPr>
        <p:grpSpPr>
          <a:xfrm>
            <a:off x="7005239" y="3291144"/>
            <a:ext cx="417113" cy="190320"/>
            <a:chOff x="7005239" y="3287969"/>
            <a:chExt cx="417113" cy="190320"/>
          </a:xfrm>
        </p:grpSpPr>
        <p:sp>
          <p:nvSpPr>
            <p:cNvPr id="109" name="object 28">
              <a:extLst>
                <a:ext uri="{FF2B5EF4-FFF2-40B4-BE49-F238E27FC236}">
                  <a16:creationId xmlns:a16="http://schemas.microsoft.com/office/drawing/2014/main" id="{B69CACD9-F49F-4D65-9088-85A923C7CB95}"/>
                </a:ext>
              </a:extLst>
            </p:cNvPr>
            <p:cNvSpPr/>
            <p:nvPr/>
          </p:nvSpPr>
          <p:spPr>
            <a:xfrm>
              <a:off x="7005239" y="3287969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object 31">
              <a:extLst>
                <a:ext uri="{FF2B5EF4-FFF2-40B4-BE49-F238E27FC236}">
                  <a16:creationId xmlns:a16="http://schemas.microsoft.com/office/drawing/2014/main" id="{001CFBD0-6D46-457E-AB0F-48096D2DCDC1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2" name="object 31">
            <a:extLst>
              <a:ext uri="{FF2B5EF4-FFF2-40B4-BE49-F238E27FC236}">
                <a16:creationId xmlns:a16="http://schemas.microsoft.com/office/drawing/2014/main" id="{DE83FA38-4CCD-4112-B644-587EAB16F9D7}"/>
              </a:ext>
            </a:extLst>
          </p:cNvPr>
          <p:cNvSpPr txBox="1"/>
          <p:nvPr/>
        </p:nvSpPr>
        <p:spPr>
          <a:xfrm>
            <a:off x="6891099" y="3449660"/>
            <a:ext cx="130889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· ·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6CE04F5-E6FC-4940-9C21-88C730CC7B50}"/>
              </a:ext>
            </a:extLst>
          </p:cNvPr>
          <p:cNvGrpSpPr/>
          <p:nvPr/>
        </p:nvGrpSpPr>
        <p:grpSpPr>
          <a:xfrm>
            <a:off x="7005239" y="3504124"/>
            <a:ext cx="417113" cy="190320"/>
            <a:chOff x="7005239" y="3287969"/>
            <a:chExt cx="417113" cy="190320"/>
          </a:xfrm>
        </p:grpSpPr>
        <p:sp>
          <p:nvSpPr>
            <p:cNvPr id="114" name="object 28">
              <a:extLst>
                <a:ext uri="{FF2B5EF4-FFF2-40B4-BE49-F238E27FC236}">
                  <a16:creationId xmlns:a16="http://schemas.microsoft.com/office/drawing/2014/main" id="{D3CBE1A1-A3B6-4869-88E4-B9CD3D4A3210}"/>
                </a:ext>
              </a:extLst>
            </p:cNvPr>
            <p:cNvSpPr/>
            <p:nvPr/>
          </p:nvSpPr>
          <p:spPr>
            <a:xfrm>
              <a:off x="7005239" y="3287969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object 31">
              <a:extLst>
                <a:ext uri="{FF2B5EF4-FFF2-40B4-BE49-F238E27FC236}">
                  <a16:creationId xmlns:a16="http://schemas.microsoft.com/office/drawing/2014/main" id="{25F3A3BD-3AE6-4283-AE62-06E512AA5BE0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31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8" name="object 23">
            <a:extLst>
              <a:ext uri="{FF2B5EF4-FFF2-40B4-BE49-F238E27FC236}">
                <a16:creationId xmlns:a16="http://schemas.microsoft.com/office/drawing/2014/main" id="{F1B398E7-E2F4-41FC-947B-7DA92B50798C}"/>
              </a:ext>
            </a:extLst>
          </p:cNvPr>
          <p:cNvSpPr/>
          <p:nvPr/>
        </p:nvSpPr>
        <p:spPr>
          <a:xfrm>
            <a:off x="7933586" y="3384806"/>
            <a:ext cx="116205" cy="249554"/>
          </a:xfrm>
          <a:custGeom>
            <a:avLst/>
            <a:gdLst/>
            <a:ahLst/>
            <a:cxnLst/>
            <a:rect l="l" t="t" r="r" b="b"/>
            <a:pathLst>
              <a:path w="116204" h="249554">
                <a:moveTo>
                  <a:pt x="0" y="249238"/>
                </a:moveTo>
                <a:lnTo>
                  <a:pt x="115886" y="249238"/>
                </a:lnTo>
                <a:lnTo>
                  <a:pt x="115886" y="0"/>
                </a:lnTo>
                <a:lnTo>
                  <a:pt x="0" y="0"/>
                </a:lnTo>
                <a:lnTo>
                  <a:pt x="0" y="249238"/>
                </a:lnTo>
                <a:close/>
              </a:path>
            </a:pathLst>
          </a:custGeom>
          <a:solidFill>
            <a:srgbClr val="FFFDA9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19012D9-C170-49D9-B930-FDFE6C5D1C99}"/>
              </a:ext>
            </a:extLst>
          </p:cNvPr>
          <p:cNvGrpSpPr/>
          <p:nvPr/>
        </p:nvGrpSpPr>
        <p:grpSpPr>
          <a:xfrm>
            <a:off x="7516473" y="3296985"/>
            <a:ext cx="417113" cy="190320"/>
            <a:chOff x="6472243" y="3288397"/>
            <a:chExt cx="417113" cy="190320"/>
          </a:xfrm>
        </p:grpSpPr>
        <p:sp>
          <p:nvSpPr>
            <p:cNvPr id="140" name="object 28">
              <a:extLst>
                <a:ext uri="{FF2B5EF4-FFF2-40B4-BE49-F238E27FC236}">
                  <a16:creationId xmlns:a16="http://schemas.microsoft.com/office/drawing/2014/main" id="{FA155C9C-6E24-43CC-A435-E6E8B81F4108}"/>
                </a:ext>
              </a:extLst>
            </p:cNvPr>
            <p:cNvSpPr/>
            <p:nvPr/>
          </p:nvSpPr>
          <p:spPr>
            <a:xfrm>
              <a:off x="6472243" y="3288397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object 31">
              <a:extLst>
                <a:ext uri="{FF2B5EF4-FFF2-40B4-BE49-F238E27FC236}">
                  <a16:creationId xmlns:a16="http://schemas.microsoft.com/office/drawing/2014/main" id="{F06F907C-1D49-45F9-A9EB-2EF917A1B2DC}"/>
                </a:ext>
              </a:extLst>
            </p:cNvPr>
            <p:cNvSpPr txBox="1"/>
            <p:nvPr/>
          </p:nvSpPr>
          <p:spPr>
            <a:xfrm>
              <a:off x="6480336" y="3293963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32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object 44">
            <a:extLst>
              <a:ext uri="{FF2B5EF4-FFF2-40B4-BE49-F238E27FC236}">
                <a16:creationId xmlns:a16="http://schemas.microsoft.com/office/drawing/2014/main" id="{B0979CFE-4078-42EA-84BD-AC35449576E3}"/>
              </a:ext>
            </a:extLst>
          </p:cNvPr>
          <p:cNvSpPr txBox="1"/>
          <p:nvPr/>
        </p:nvSpPr>
        <p:spPr>
          <a:xfrm>
            <a:off x="7506940" y="3161249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</a:t>
            </a:r>
            <a:r>
              <a:rPr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82D6BD1-157D-4A74-B63F-70CB1366BC52}"/>
              </a:ext>
            </a:extLst>
          </p:cNvPr>
          <p:cNvGrpSpPr/>
          <p:nvPr/>
        </p:nvGrpSpPr>
        <p:grpSpPr>
          <a:xfrm>
            <a:off x="7519572" y="3512081"/>
            <a:ext cx="417113" cy="190320"/>
            <a:chOff x="6475342" y="3503493"/>
            <a:chExt cx="417113" cy="190320"/>
          </a:xfrm>
        </p:grpSpPr>
        <p:sp>
          <p:nvSpPr>
            <p:cNvPr id="144" name="object 28">
              <a:extLst>
                <a:ext uri="{FF2B5EF4-FFF2-40B4-BE49-F238E27FC236}">
                  <a16:creationId xmlns:a16="http://schemas.microsoft.com/office/drawing/2014/main" id="{4EB54639-0FD6-4CC5-8092-A073BEA4ACDB}"/>
                </a:ext>
              </a:extLst>
            </p:cNvPr>
            <p:cNvSpPr/>
            <p:nvPr/>
          </p:nvSpPr>
          <p:spPr>
            <a:xfrm>
              <a:off x="6475342" y="3503493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object 31">
              <a:extLst>
                <a:ext uri="{FF2B5EF4-FFF2-40B4-BE49-F238E27FC236}">
                  <a16:creationId xmlns:a16="http://schemas.microsoft.com/office/drawing/2014/main" id="{7AB2DE16-92FF-41BA-8A66-60BA5EC7ABC6}"/>
                </a:ext>
              </a:extLst>
            </p:cNvPr>
            <p:cNvSpPr txBox="1"/>
            <p:nvPr/>
          </p:nvSpPr>
          <p:spPr>
            <a:xfrm>
              <a:off x="6483435" y="3509059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33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C1C2D9B-3EFA-4D4A-BB40-E64DED94B49D}"/>
              </a:ext>
            </a:extLst>
          </p:cNvPr>
          <p:cNvGrpSpPr/>
          <p:nvPr/>
        </p:nvGrpSpPr>
        <p:grpSpPr>
          <a:xfrm>
            <a:off x="8049469" y="3296557"/>
            <a:ext cx="417113" cy="190320"/>
            <a:chOff x="7005239" y="3287969"/>
            <a:chExt cx="417113" cy="190320"/>
          </a:xfrm>
        </p:grpSpPr>
        <p:sp>
          <p:nvSpPr>
            <p:cNvPr id="147" name="object 28">
              <a:extLst>
                <a:ext uri="{FF2B5EF4-FFF2-40B4-BE49-F238E27FC236}">
                  <a16:creationId xmlns:a16="http://schemas.microsoft.com/office/drawing/2014/main" id="{79ADB4A4-87FF-41E9-8EA3-A47C8AB601ED}"/>
                </a:ext>
              </a:extLst>
            </p:cNvPr>
            <p:cNvSpPr/>
            <p:nvPr/>
          </p:nvSpPr>
          <p:spPr>
            <a:xfrm>
              <a:off x="7005239" y="3287969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object 31">
              <a:extLst>
                <a:ext uri="{FF2B5EF4-FFF2-40B4-BE49-F238E27FC236}">
                  <a16:creationId xmlns:a16="http://schemas.microsoft.com/office/drawing/2014/main" id="{04598458-EAE8-4AC3-ADBA-4C7B951FF205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12C831C-03BC-4D55-82C0-4D7A0B57EFFE}"/>
              </a:ext>
            </a:extLst>
          </p:cNvPr>
          <p:cNvSpPr/>
          <p:nvPr/>
        </p:nvSpPr>
        <p:spPr>
          <a:xfrm>
            <a:off x="8939462" y="3008310"/>
            <a:ext cx="1009142" cy="9553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AD6DDAE-1ADB-44A8-B0E7-6AFAD255A2E2}"/>
              </a:ext>
            </a:extLst>
          </p:cNvPr>
          <p:cNvSpPr txBox="1"/>
          <p:nvPr/>
        </p:nvSpPr>
        <p:spPr>
          <a:xfrm>
            <a:off x="8898110" y="2965812"/>
            <a:ext cx="5757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Warp N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591CFBB-29B9-4C82-B273-CD2160089EE3}"/>
              </a:ext>
            </a:extLst>
          </p:cNvPr>
          <p:cNvGrpSpPr/>
          <p:nvPr/>
        </p:nvGrpSpPr>
        <p:grpSpPr>
          <a:xfrm>
            <a:off x="8049469" y="3512712"/>
            <a:ext cx="417113" cy="190320"/>
            <a:chOff x="7005239" y="3284794"/>
            <a:chExt cx="417113" cy="190320"/>
          </a:xfrm>
        </p:grpSpPr>
        <p:sp>
          <p:nvSpPr>
            <p:cNvPr id="150" name="object 28">
              <a:extLst>
                <a:ext uri="{FF2B5EF4-FFF2-40B4-BE49-F238E27FC236}">
                  <a16:creationId xmlns:a16="http://schemas.microsoft.com/office/drawing/2014/main" id="{5BB73CAE-8E35-4392-B0F5-7EA095D6132D}"/>
                </a:ext>
              </a:extLst>
            </p:cNvPr>
            <p:cNvSpPr/>
            <p:nvPr/>
          </p:nvSpPr>
          <p:spPr>
            <a:xfrm>
              <a:off x="7005239" y="3284794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object 31">
              <a:extLst>
                <a:ext uri="{FF2B5EF4-FFF2-40B4-BE49-F238E27FC236}">
                  <a16:creationId xmlns:a16="http://schemas.microsoft.com/office/drawing/2014/main" id="{E92D83AC-A5F9-414E-85ED-A518EC678313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63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6" name="object 23">
            <a:extLst>
              <a:ext uri="{FF2B5EF4-FFF2-40B4-BE49-F238E27FC236}">
                <a16:creationId xmlns:a16="http://schemas.microsoft.com/office/drawing/2014/main" id="{62BBBEF1-5941-48D2-B5FF-7D8A911839E2}"/>
              </a:ext>
            </a:extLst>
          </p:cNvPr>
          <p:cNvSpPr/>
          <p:nvPr/>
        </p:nvSpPr>
        <p:spPr>
          <a:xfrm>
            <a:off x="9360954" y="3369807"/>
            <a:ext cx="116205" cy="249554"/>
          </a:xfrm>
          <a:custGeom>
            <a:avLst/>
            <a:gdLst/>
            <a:ahLst/>
            <a:cxnLst/>
            <a:rect l="l" t="t" r="r" b="b"/>
            <a:pathLst>
              <a:path w="116204" h="249554">
                <a:moveTo>
                  <a:pt x="0" y="249238"/>
                </a:moveTo>
                <a:lnTo>
                  <a:pt x="115886" y="249238"/>
                </a:lnTo>
                <a:lnTo>
                  <a:pt x="115886" y="0"/>
                </a:lnTo>
                <a:lnTo>
                  <a:pt x="0" y="0"/>
                </a:lnTo>
                <a:lnTo>
                  <a:pt x="0" y="249238"/>
                </a:lnTo>
                <a:close/>
              </a:path>
            </a:pathLst>
          </a:custGeom>
          <a:solidFill>
            <a:srgbClr val="FFFDA9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FEA215D-C199-4939-BE2D-28567A1AFCE9}"/>
              </a:ext>
            </a:extLst>
          </p:cNvPr>
          <p:cNvGrpSpPr/>
          <p:nvPr/>
        </p:nvGrpSpPr>
        <p:grpSpPr>
          <a:xfrm>
            <a:off x="8943841" y="3281986"/>
            <a:ext cx="417113" cy="190320"/>
            <a:chOff x="6472243" y="3288397"/>
            <a:chExt cx="417113" cy="190320"/>
          </a:xfrm>
        </p:grpSpPr>
        <p:sp>
          <p:nvSpPr>
            <p:cNvPr id="168" name="object 28">
              <a:extLst>
                <a:ext uri="{FF2B5EF4-FFF2-40B4-BE49-F238E27FC236}">
                  <a16:creationId xmlns:a16="http://schemas.microsoft.com/office/drawing/2014/main" id="{70FE1DF4-2B93-4658-A7D5-09791104A163}"/>
                </a:ext>
              </a:extLst>
            </p:cNvPr>
            <p:cNvSpPr/>
            <p:nvPr/>
          </p:nvSpPr>
          <p:spPr>
            <a:xfrm>
              <a:off x="6472243" y="3288397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object 31">
              <a:extLst>
                <a:ext uri="{FF2B5EF4-FFF2-40B4-BE49-F238E27FC236}">
                  <a16:creationId xmlns:a16="http://schemas.microsoft.com/office/drawing/2014/main" id="{0451903D-4A85-4483-A0A2-C640F13D758A}"/>
                </a:ext>
              </a:extLst>
            </p:cNvPr>
            <p:cNvSpPr txBox="1"/>
            <p:nvPr/>
          </p:nvSpPr>
          <p:spPr>
            <a:xfrm>
              <a:off x="6480336" y="3293963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…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0" name="object 44">
            <a:extLst>
              <a:ext uri="{FF2B5EF4-FFF2-40B4-BE49-F238E27FC236}">
                <a16:creationId xmlns:a16="http://schemas.microsoft.com/office/drawing/2014/main" id="{BC3AF0A8-7F25-4B1F-AF1B-342042C9BF39}"/>
              </a:ext>
            </a:extLst>
          </p:cNvPr>
          <p:cNvSpPr txBox="1"/>
          <p:nvPr/>
        </p:nvSpPr>
        <p:spPr>
          <a:xfrm>
            <a:off x="8934308" y="3146250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</a:t>
            </a:r>
            <a:r>
              <a:rPr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1CC6BAE-DF3C-4813-88DE-FBBCB4F7F65D}"/>
              </a:ext>
            </a:extLst>
          </p:cNvPr>
          <p:cNvGrpSpPr/>
          <p:nvPr/>
        </p:nvGrpSpPr>
        <p:grpSpPr>
          <a:xfrm>
            <a:off x="8946940" y="3497082"/>
            <a:ext cx="417113" cy="190320"/>
            <a:chOff x="6475342" y="3503493"/>
            <a:chExt cx="417113" cy="190320"/>
          </a:xfrm>
        </p:grpSpPr>
        <p:sp>
          <p:nvSpPr>
            <p:cNvPr id="172" name="object 28">
              <a:extLst>
                <a:ext uri="{FF2B5EF4-FFF2-40B4-BE49-F238E27FC236}">
                  <a16:creationId xmlns:a16="http://schemas.microsoft.com/office/drawing/2014/main" id="{D93842FD-2977-4797-AFE4-8879D15A6B4E}"/>
                </a:ext>
              </a:extLst>
            </p:cNvPr>
            <p:cNvSpPr/>
            <p:nvPr/>
          </p:nvSpPr>
          <p:spPr>
            <a:xfrm>
              <a:off x="6475342" y="3503493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object 31">
              <a:extLst>
                <a:ext uri="{FF2B5EF4-FFF2-40B4-BE49-F238E27FC236}">
                  <a16:creationId xmlns:a16="http://schemas.microsoft.com/office/drawing/2014/main" id="{83AAB6EC-389D-48B3-AC6E-5BFC7AB388E3}"/>
                </a:ext>
              </a:extLst>
            </p:cNvPr>
            <p:cNvSpPr txBox="1"/>
            <p:nvPr/>
          </p:nvSpPr>
          <p:spPr>
            <a:xfrm>
              <a:off x="6483435" y="3509059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…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C6D58CB-6886-43CD-B0FB-57DCFF66806B}"/>
              </a:ext>
            </a:extLst>
          </p:cNvPr>
          <p:cNvGrpSpPr/>
          <p:nvPr/>
        </p:nvGrpSpPr>
        <p:grpSpPr>
          <a:xfrm>
            <a:off x="9476837" y="3281558"/>
            <a:ext cx="417113" cy="190320"/>
            <a:chOff x="7005239" y="3287969"/>
            <a:chExt cx="417113" cy="190320"/>
          </a:xfrm>
        </p:grpSpPr>
        <p:sp>
          <p:nvSpPr>
            <p:cNvPr id="175" name="object 28">
              <a:extLst>
                <a:ext uri="{FF2B5EF4-FFF2-40B4-BE49-F238E27FC236}">
                  <a16:creationId xmlns:a16="http://schemas.microsoft.com/office/drawing/2014/main" id="{A9EC568B-4C9F-4BD2-9861-AE6EDE01D4DA}"/>
                </a:ext>
              </a:extLst>
            </p:cNvPr>
            <p:cNvSpPr/>
            <p:nvPr/>
          </p:nvSpPr>
          <p:spPr>
            <a:xfrm>
              <a:off x="7005239" y="3287969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object 31">
              <a:extLst>
                <a:ext uri="{FF2B5EF4-FFF2-40B4-BE49-F238E27FC236}">
                  <a16:creationId xmlns:a16="http://schemas.microsoft.com/office/drawing/2014/main" id="{6ABC99B7-9FE3-42E1-8CA0-5F585ED76C91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09519C0-0125-4CF5-BF08-2E16A476F164}"/>
              </a:ext>
            </a:extLst>
          </p:cNvPr>
          <p:cNvGrpSpPr/>
          <p:nvPr/>
        </p:nvGrpSpPr>
        <p:grpSpPr>
          <a:xfrm>
            <a:off x="9476837" y="3497713"/>
            <a:ext cx="417113" cy="190320"/>
            <a:chOff x="7005239" y="3281619"/>
            <a:chExt cx="417113" cy="190320"/>
          </a:xfrm>
        </p:grpSpPr>
        <p:sp>
          <p:nvSpPr>
            <p:cNvPr id="178" name="object 28">
              <a:extLst>
                <a:ext uri="{FF2B5EF4-FFF2-40B4-BE49-F238E27FC236}">
                  <a16:creationId xmlns:a16="http://schemas.microsoft.com/office/drawing/2014/main" id="{FDE84D21-FC6F-4A23-8429-B10C5C29A60E}"/>
                </a:ext>
              </a:extLst>
            </p:cNvPr>
            <p:cNvSpPr/>
            <p:nvPr/>
          </p:nvSpPr>
          <p:spPr>
            <a:xfrm>
              <a:off x="7005239" y="3281619"/>
              <a:ext cx="417113" cy="190320"/>
            </a:xfrm>
            <a:custGeom>
              <a:avLst/>
              <a:gdLst/>
              <a:ahLst/>
              <a:cxnLst/>
              <a:rect l="l" t="t" r="r" b="b"/>
              <a:pathLst>
                <a:path w="746125" h="460375">
                  <a:moveTo>
                    <a:pt x="0" y="0"/>
                  </a:moveTo>
                  <a:lnTo>
                    <a:pt x="746125" y="0"/>
                  </a:lnTo>
                  <a:lnTo>
                    <a:pt x="746125" y="460375"/>
                  </a:lnTo>
                  <a:lnTo>
                    <a:pt x="0" y="460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FB79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object 31">
              <a:extLst>
                <a:ext uri="{FF2B5EF4-FFF2-40B4-BE49-F238E27FC236}">
                  <a16:creationId xmlns:a16="http://schemas.microsoft.com/office/drawing/2014/main" id="{9E308F1C-1F00-4531-B0BA-238DEBFE40D1}"/>
                </a:ext>
              </a:extLst>
            </p:cNvPr>
            <p:cNvSpPr txBox="1"/>
            <p:nvPr/>
          </p:nvSpPr>
          <p:spPr>
            <a:xfrm>
              <a:off x="7017201" y="3296557"/>
              <a:ext cx="391952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US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</a:t>
              </a:r>
              <a:r>
                <a:rPr lang="en-US" altLang="zh-CN" sz="800" b="1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2BF19065-1486-4BD4-A49C-A3723FEF3056}"/>
              </a:ext>
            </a:extLst>
          </p:cNvPr>
          <p:cNvSpPr txBox="1"/>
          <p:nvPr/>
        </p:nvSpPr>
        <p:spPr>
          <a:xfrm>
            <a:off x="6406982" y="297745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Warp 0</a:t>
            </a:r>
          </a:p>
        </p:txBody>
      </p:sp>
      <p:sp>
        <p:nvSpPr>
          <p:cNvPr id="189" name="object 31">
            <a:extLst>
              <a:ext uri="{FF2B5EF4-FFF2-40B4-BE49-F238E27FC236}">
                <a16:creationId xmlns:a16="http://schemas.microsoft.com/office/drawing/2014/main" id="{136CBEEF-F335-4B9F-9315-B9CA52E1C02A}"/>
              </a:ext>
            </a:extLst>
          </p:cNvPr>
          <p:cNvSpPr txBox="1"/>
          <p:nvPr/>
        </p:nvSpPr>
        <p:spPr>
          <a:xfrm>
            <a:off x="7928820" y="3453181"/>
            <a:ext cx="130889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· ·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object 31">
            <a:extLst>
              <a:ext uri="{FF2B5EF4-FFF2-40B4-BE49-F238E27FC236}">
                <a16:creationId xmlns:a16="http://schemas.microsoft.com/office/drawing/2014/main" id="{35411856-C7A0-4DCC-B70A-F1AA70B38437}"/>
              </a:ext>
            </a:extLst>
          </p:cNvPr>
          <p:cNvSpPr txBox="1"/>
          <p:nvPr/>
        </p:nvSpPr>
        <p:spPr>
          <a:xfrm>
            <a:off x="9356816" y="3440751"/>
            <a:ext cx="130889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· ·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1EBCA0AB-1F2E-400A-A663-2A7FC5276D4B}"/>
              </a:ext>
            </a:extLst>
          </p:cNvPr>
          <p:cNvCxnSpPr>
            <a:cxnSpLocks/>
          </p:cNvCxnSpPr>
          <p:nvPr/>
        </p:nvCxnSpPr>
        <p:spPr>
          <a:xfrm>
            <a:off x="7644476" y="2830830"/>
            <a:ext cx="0" cy="187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BDF61D4-2DB2-4884-BAF3-45038668B112}"/>
              </a:ext>
            </a:extLst>
          </p:cNvPr>
          <p:cNvCxnSpPr>
            <a:cxnSpLocks/>
          </p:cNvCxnSpPr>
          <p:nvPr/>
        </p:nvCxnSpPr>
        <p:spPr>
          <a:xfrm>
            <a:off x="9067537" y="2829841"/>
            <a:ext cx="0" cy="1873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object 23">
            <a:extLst>
              <a:ext uri="{FF2B5EF4-FFF2-40B4-BE49-F238E27FC236}">
                <a16:creationId xmlns:a16="http://schemas.microsoft.com/office/drawing/2014/main" id="{9E47DB59-2021-4A2B-8620-50371751DE0D}"/>
              </a:ext>
            </a:extLst>
          </p:cNvPr>
          <p:cNvSpPr/>
          <p:nvPr/>
        </p:nvSpPr>
        <p:spPr>
          <a:xfrm>
            <a:off x="8518398" y="3384806"/>
            <a:ext cx="420337" cy="249554"/>
          </a:xfrm>
          <a:custGeom>
            <a:avLst/>
            <a:gdLst/>
            <a:ahLst/>
            <a:cxnLst/>
            <a:rect l="l" t="t" r="r" b="b"/>
            <a:pathLst>
              <a:path w="116204" h="249554">
                <a:moveTo>
                  <a:pt x="0" y="249238"/>
                </a:moveTo>
                <a:lnTo>
                  <a:pt x="115886" y="249238"/>
                </a:lnTo>
                <a:lnTo>
                  <a:pt x="115886" y="0"/>
                </a:lnTo>
                <a:lnTo>
                  <a:pt x="0" y="0"/>
                </a:lnTo>
                <a:lnTo>
                  <a:pt x="0" y="249238"/>
                </a:lnTo>
                <a:close/>
              </a:path>
            </a:pathLst>
          </a:custGeom>
          <a:solidFill>
            <a:srgbClr val="FFFDA9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object 31">
            <a:extLst>
              <a:ext uri="{FF2B5EF4-FFF2-40B4-BE49-F238E27FC236}">
                <a16:creationId xmlns:a16="http://schemas.microsoft.com/office/drawing/2014/main" id="{9C6334F9-9345-4566-B346-3B395FAFAEEA}"/>
              </a:ext>
            </a:extLst>
          </p:cNvPr>
          <p:cNvSpPr txBox="1"/>
          <p:nvPr/>
        </p:nvSpPr>
        <p:spPr>
          <a:xfrm>
            <a:off x="8684299" y="3450431"/>
            <a:ext cx="130889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· ·</a:t>
            </a:r>
            <a:endParaRPr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383F4307-6D50-4A23-876B-FCD7F7960945}"/>
              </a:ext>
            </a:extLst>
          </p:cNvPr>
          <p:cNvCxnSpPr>
            <a:cxnSpLocks/>
          </p:cNvCxnSpPr>
          <p:nvPr/>
        </p:nvCxnSpPr>
        <p:spPr>
          <a:xfrm>
            <a:off x="10158522" y="4269716"/>
            <a:ext cx="0" cy="711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A4F8973D-462B-41D9-A748-1999D8807509}"/>
              </a:ext>
            </a:extLst>
          </p:cNvPr>
          <p:cNvCxnSpPr>
            <a:cxnSpLocks/>
          </p:cNvCxnSpPr>
          <p:nvPr/>
        </p:nvCxnSpPr>
        <p:spPr>
          <a:xfrm>
            <a:off x="10280442" y="4038719"/>
            <a:ext cx="0" cy="9425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A534B9D6-35C5-4B47-9B89-5D56911236DF}"/>
              </a:ext>
            </a:extLst>
          </p:cNvPr>
          <p:cNvCxnSpPr>
            <a:cxnSpLocks/>
          </p:cNvCxnSpPr>
          <p:nvPr/>
        </p:nvCxnSpPr>
        <p:spPr>
          <a:xfrm>
            <a:off x="9962707" y="4623119"/>
            <a:ext cx="0" cy="347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object 44">
            <a:extLst>
              <a:ext uri="{FF2B5EF4-FFF2-40B4-BE49-F238E27FC236}">
                <a16:creationId xmlns:a16="http://schemas.microsoft.com/office/drawing/2014/main" id="{85F76660-7D3F-493F-9D77-8E1B7D0417D6}"/>
              </a:ext>
            </a:extLst>
          </p:cNvPr>
          <p:cNvSpPr txBox="1"/>
          <p:nvPr/>
        </p:nvSpPr>
        <p:spPr>
          <a:xfrm>
            <a:off x="6473894" y="3712795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 Scheduler</a:t>
            </a:r>
            <a:endParaRPr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object 19">
            <a:extLst>
              <a:ext uri="{FF2B5EF4-FFF2-40B4-BE49-F238E27FC236}">
                <a16:creationId xmlns:a16="http://schemas.microsoft.com/office/drawing/2014/main" id="{A35D229E-E2AB-4BBD-9DF0-2F12C7E1A580}"/>
              </a:ext>
            </a:extLst>
          </p:cNvPr>
          <p:cNvSpPr/>
          <p:nvPr/>
        </p:nvSpPr>
        <p:spPr>
          <a:xfrm>
            <a:off x="6476194" y="4109494"/>
            <a:ext cx="3506344" cy="213013"/>
          </a:xfrm>
          <a:custGeom>
            <a:avLst/>
            <a:gdLst/>
            <a:ahLst/>
            <a:cxnLst/>
            <a:rect l="l" t="t" r="r" b="b"/>
            <a:pathLst>
              <a:path w="2803525" h="328930">
                <a:moveTo>
                  <a:pt x="0" y="0"/>
                </a:moveTo>
                <a:lnTo>
                  <a:pt x="2803523" y="0"/>
                </a:lnTo>
                <a:lnTo>
                  <a:pt x="2803523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7D9C3DB-0C7E-43E6-998F-ED9782ECB8CB}"/>
              </a:ext>
            </a:extLst>
          </p:cNvPr>
          <p:cNvSpPr txBox="1"/>
          <p:nvPr/>
        </p:nvSpPr>
        <p:spPr>
          <a:xfrm>
            <a:off x="6475988" y="4089115"/>
            <a:ext cx="12490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Constant Memory</a:t>
            </a:r>
          </a:p>
        </p:txBody>
      </p:sp>
      <p:sp>
        <p:nvSpPr>
          <p:cNvPr id="211" name="object 19">
            <a:extLst>
              <a:ext uri="{FF2B5EF4-FFF2-40B4-BE49-F238E27FC236}">
                <a16:creationId xmlns:a16="http://schemas.microsoft.com/office/drawing/2014/main" id="{6C6A0CF6-020B-48E1-98CE-A84920E82F77}"/>
              </a:ext>
            </a:extLst>
          </p:cNvPr>
          <p:cNvSpPr/>
          <p:nvPr/>
        </p:nvSpPr>
        <p:spPr>
          <a:xfrm>
            <a:off x="6476194" y="4370790"/>
            <a:ext cx="3506344" cy="213013"/>
          </a:xfrm>
          <a:custGeom>
            <a:avLst/>
            <a:gdLst/>
            <a:ahLst/>
            <a:cxnLst/>
            <a:rect l="l" t="t" r="r" b="b"/>
            <a:pathLst>
              <a:path w="2803525" h="328930">
                <a:moveTo>
                  <a:pt x="0" y="0"/>
                </a:moveTo>
                <a:lnTo>
                  <a:pt x="2803523" y="0"/>
                </a:lnTo>
                <a:lnTo>
                  <a:pt x="2803523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F1DA862-4430-4D7E-B36B-AFB95BB23687}"/>
              </a:ext>
            </a:extLst>
          </p:cNvPr>
          <p:cNvSpPr txBox="1"/>
          <p:nvPr/>
        </p:nvSpPr>
        <p:spPr>
          <a:xfrm>
            <a:off x="6476822" y="4360614"/>
            <a:ext cx="17812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Texture Memory/L1 Cache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F293DCE3-A933-485B-987C-79DDFF5B0B3E}"/>
              </a:ext>
            </a:extLst>
          </p:cNvPr>
          <p:cNvCxnSpPr>
            <a:cxnSpLocks/>
          </p:cNvCxnSpPr>
          <p:nvPr/>
        </p:nvCxnSpPr>
        <p:spPr>
          <a:xfrm>
            <a:off x="9244540" y="3972523"/>
            <a:ext cx="0" cy="3982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4156BC6-6D54-44CB-BBA0-6CD7DE2FEF4A}"/>
              </a:ext>
            </a:extLst>
          </p:cNvPr>
          <p:cNvCxnSpPr>
            <a:cxnSpLocks/>
          </p:cNvCxnSpPr>
          <p:nvPr/>
        </p:nvCxnSpPr>
        <p:spPr>
          <a:xfrm flipH="1">
            <a:off x="9476837" y="3963614"/>
            <a:ext cx="2814" cy="168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FCBB891C-CCA6-4B4B-B81D-755E7A73F032}"/>
              </a:ext>
            </a:extLst>
          </p:cNvPr>
          <p:cNvCxnSpPr>
            <a:cxnSpLocks/>
          </p:cNvCxnSpPr>
          <p:nvPr/>
        </p:nvCxnSpPr>
        <p:spPr>
          <a:xfrm>
            <a:off x="8020359" y="3986212"/>
            <a:ext cx="0" cy="3982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D235B08-E479-4E57-8D79-53C10B29BDF1}"/>
              </a:ext>
            </a:extLst>
          </p:cNvPr>
          <p:cNvCxnSpPr>
            <a:cxnSpLocks/>
          </p:cNvCxnSpPr>
          <p:nvPr/>
        </p:nvCxnSpPr>
        <p:spPr>
          <a:xfrm flipH="1">
            <a:off x="8309488" y="3970857"/>
            <a:ext cx="1" cy="1613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FCC82272-3B77-4BAC-ACFF-E84CBCE605BF}"/>
              </a:ext>
            </a:extLst>
          </p:cNvPr>
          <p:cNvCxnSpPr>
            <a:cxnSpLocks/>
          </p:cNvCxnSpPr>
          <p:nvPr/>
        </p:nvCxnSpPr>
        <p:spPr>
          <a:xfrm>
            <a:off x="6532189" y="3967467"/>
            <a:ext cx="0" cy="3982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6BD32F7C-3C53-4B6B-ABF8-1F92BEB5F523}"/>
              </a:ext>
            </a:extLst>
          </p:cNvPr>
          <p:cNvCxnSpPr>
            <a:cxnSpLocks/>
          </p:cNvCxnSpPr>
          <p:nvPr/>
        </p:nvCxnSpPr>
        <p:spPr>
          <a:xfrm flipH="1">
            <a:off x="6816958" y="3964412"/>
            <a:ext cx="4361" cy="1677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object 44">
            <a:extLst>
              <a:ext uri="{FF2B5EF4-FFF2-40B4-BE49-F238E27FC236}">
                <a16:creationId xmlns:a16="http://schemas.microsoft.com/office/drawing/2014/main" id="{319C066E-2E73-4DDA-B30B-B367DBC89972}"/>
              </a:ext>
            </a:extLst>
          </p:cNvPr>
          <p:cNvSpPr txBox="1"/>
          <p:nvPr/>
        </p:nvSpPr>
        <p:spPr>
          <a:xfrm>
            <a:off x="6472656" y="3840305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 Buffer</a:t>
            </a:r>
            <a:endParaRPr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object 44">
            <a:extLst>
              <a:ext uri="{FF2B5EF4-FFF2-40B4-BE49-F238E27FC236}">
                <a16:creationId xmlns:a16="http://schemas.microsoft.com/office/drawing/2014/main" id="{B26B87F3-123F-4A25-8761-F98EDE2CE341}"/>
              </a:ext>
            </a:extLst>
          </p:cNvPr>
          <p:cNvSpPr txBox="1"/>
          <p:nvPr/>
        </p:nvSpPr>
        <p:spPr>
          <a:xfrm>
            <a:off x="7515223" y="3716248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 Scheduler</a:t>
            </a:r>
            <a:endParaRPr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object 44">
            <a:extLst>
              <a:ext uri="{FF2B5EF4-FFF2-40B4-BE49-F238E27FC236}">
                <a16:creationId xmlns:a16="http://schemas.microsoft.com/office/drawing/2014/main" id="{2AC1C055-D36A-497E-846E-CD365143C0C5}"/>
              </a:ext>
            </a:extLst>
          </p:cNvPr>
          <p:cNvSpPr txBox="1"/>
          <p:nvPr/>
        </p:nvSpPr>
        <p:spPr>
          <a:xfrm>
            <a:off x="7513985" y="3843758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 Buffer</a:t>
            </a:r>
            <a:endParaRPr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object 44">
            <a:extLst>
              <a:ext uri="{FF2B5EF4-FFF2-40B4-BE49-F238E27FC236}">
                <a16:creationId xmlns:a16="http://schemas.microsoft.com/office/drawing/2014/main" id="{CFC615E5-9022-4AEB-A370-DE6F26450E37}"/>
              </a:ext>
            </a:extLst>
          </p:cNvPr>
          <p:cNvSpPr txBox="1"/>
          <p:nvPr/>
        </p:nvSpPr>
        <p:spPr>
          <a:xfrm>
            <a:off x="8949472" y="3703913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 Scheduler</a:t>
            </a:r>
            <a:endParaRPr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object 44">
            <a:extLst>
              <a:ext uri="{FF2B5EF4-FFF2-40B4-BE49-F238E27FC236}">
                <a16:creationId xmlns:a16="http://schemas.microsoft.com/office/drawing/2014/main" id="{F11201D5-64E4-4CC7-9617-5CBDEE0FE536}"/>
              </a:ext>
            </a:extLst>
          </p:cNvPr>
          <p:cNvSpPr txBox="1"/>
          <p:nvPr/>
        </p:nvSpPr>
        <p:spPr>
          <a:xfrm>
            <a:off x="8948234" y="3831423"/>
            <a:ext cx="959637" cy="116635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015"/>
              </a:lnSpc>
            </a:pPr>
            <a:r>
              <a:rPr lang="en-US" sz="7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 Buffer</a:t>
            </a:r>
            <a:endParaRPr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object 19">
            <a:extLst>
              <a:ext uri="{FF2B5EF4-FFF2-40B4-BE49-F238E27FC236}">
                <a16:creationId xmlns:a16="http://schemas.microsoft.com/office/drawing/2014/main" id="{A728B61F-0742-497D-964C-A5BDD59C6B28}"/>
              </a:ext>
            </a:extLst>
          </p:cNvPr>
          <p:cNvSpPr/>
          <p:nvPr/>
        </p:nvSpPr>
        <p:spPr>
          <a:xfrm>
            <a:off x="6469481" y="2382779"/>
            <a:ext cx="3499576" cy="223204"/>
          </a:xfrm>
          <a:custGeom>
            <a:avLst/>
            <a:gdLst/>
            <a:ahLst/>
            <a:cxnLst/>
            <a:rect l="l" t="t" r="r" b="b"/>
            <a:pathLst>
              <a:path w="2803525" h="328930">
                <a:moveTo>
                  <a:pt x="0" y="0"/>
                </a:moveTo>
                <a:lnTo>
                  <a:pt x="2803523" y="0"/>
                </a:lnTo>
                <a:lnTo>
                  <a:pt x="2803523" y="328613"/>
                </a:lnTo>
                <a:lnTo>
                  <a:pt x="0" y="328613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497C91F-704F-49F5-99B0-CDB4B25268D3}"/>
              </a:ext>
            </a:extLst>
          </p:cNvPr>
          <p:cNvSpPr txBox="1"/>
          <p:nvPr/>
        </p:nvSpPr>
        <p:spPr>
          <a:xfrm>
            <a:off x="6469180" y="2366772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Instruction Cache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object 18">
            <a:extLst>
              <a:ext uri="{FF2B5EF4-FFF2-40B4-BE49-F238E27FC236}">
                <a16:creationId xmlns:a16="http://schemas.microsoft.com/office/drawing/2014/main" id="{4B99EAE2-2BCA-42BA-A804-21B2045F456A}"/>
              </a:ext>
            </a:extLst>
          </p:cNvPr>
          <p:cNvSpPr txBox="1"/>
          <p:nvPr/>
        </p:nvSpPr>
        <p:spPr>
          <a:xfrm>
            <a:off x="6406982" y="5278824"/>
            <a:ext cx="3970020" cy="448841"/>
          </a:xfrm>
          <a:prstGeom prst="rect">
            <a:avLst/>
          </a:prstGeom>
          <a:solidFill>
            <a:srgbClr val="FF7C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0170">
              <a:spcBef>
                <a:spcPts val="320"/>
              </a:spcBef>
            </a:pPr>
            <a:r>
              <a:rPr lang="en-US" sz="1200" b="1" spc="-5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1200" b="1" spc="-5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spc="-5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2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emory</a:t>
            </a:r>
            <a:endParaRPr lang="en-US" sz="120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170">
              <a:spcBef>
                <a:spcPts val="320"/>
              </a:spcBef>
            </a:pPr>
            <a:endParaRPr lang="en-US" sz="120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5">
            <a:extLst>
              <a:ext uri="{FF2B5EF4-FFF2-40B4-BE49-F238E27FC236}">
                <a16:creationId xmlns:a16="http://schemas.microsoft.com/office/drawing/2014/main" id="{152DFD77-8D21-4D70-A14E-928704679082}"/>
              </a:ext>
            </a:extLst>
          </p:cNvPr>
          <p:cNvSpPr/>
          <p:nvPr/>
        </p:nvSpPr>
        <p:spPr>
          <a:xfrm>
            <a:off x="1808791" y="751521"/>
            <a:ext cx="3707129" cy="5035550"/>
          </a:xfrm>
          <a:custGeom>
            <a:avLst/>
            <a:gdLst/>
            <a:ahLst/>
            <a:cxnLst/>
            <a:rect l="l" t="t" r="r" b="b"/>
            <a:pathLst>
              <a:path w="3707129" h="5035550">
                <a:moveTo>
                  <a:pt x="0" y="0"/>
                </a:moveTo>
                <a:lnTo>
                  <a:pt x="3706810" y="0"/>
                </a:lnTo>
                <a:lnTo>
                  <a:pt x="3706810" y="5035548"/>
                </a:lnTo>
                <a:lnTo>
                  <a:pt x="0" y="5035548"/>
                </a:lnTo>
                <a:lnTo>
                  <a:pt x="0" y="0"/>
                </a:lnTo>
                <a:close/>
              </a:path>
            </a:pathLst>
          </a:custGeom>
          <a:solidFill>
            <a:srgbClr val="A8D6F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6">
            <a:extLst>
              <a:ext uri="{FF2B5EF4-FFF2-40B4-BE49-F238E27FC236}">
                <a16:creationId xmlns:a16="http://schemas.microsoft.com/office/drawing/2014/main" id="{AC4A088C-DD0C-4CF7-BF6F-46A25F95C92A}"/>
              </a:ext>
            </a:extLst>
          </p:cNvPr>
          <p:cNvSpPr/>
          <p:nvPr/>
        </p:nvSpPr>
        <p:spPr>
          <a:xfrm>
            <a:off x="1808791" y="751522"/>
            <a:ext cx="3707129" cy="5035550"/>
          </a:xfrm>
          <a:custGeom>
            <a:avLst/>
            <a:gdLst/>
            <a:ahLst/>
            <a:cxnLst/>
            <a:rect l="l" t="t" r="r" b="b"/>
            <a:pathLst>
              <a:path w="3707129" h="5035550">
                <a:moveTo>
                  <a:pt x="0" y="0"/>
                </a:moveTo>
                <a:lnTo>
                  <a:pt x="3706811" y="0"/>
                </a:lnTo>
                <a:lnTo>
                  <a:pt x="3706811" y="5035548"/>
                </a:lnTo>
                <a:lnTo>
                  <a:pt x="0" y="503554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A7A7A7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7">
            <a:extLst>
              <a:ext uri="{FF2B5EF4-FFF2-40B4-BE49-F238E27FC236}">
                <a16:creationId xmlns:a16="http://schemas.microsoft.com/office/drawing/2014/main" id="{D2B77AA6-B26C-4D66-B577-3A38570CC898}"/>
              </a:ext>
            </a:extLst>
          </p:cNvPr>
          <p:cNvSpPr txBox="1"/>
          <p:nvPr/>
        </p:nvSpPr>
        <p:spPr>
          <a:xfrm>
            <a:off x="1900230" y="784541"/>
            <a:ext cx="58659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2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sz="12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8">
            <a:extLst>
              <a:ext uri="{FF2B5EF4-FFF2-40B4-BE49-F238E27FC236}">
                <a16:creationId xmlns:a16="http://schemas.microsoft.com/office/drawing/2014/main" id="{19550198-37EE-4519-8977-A45A5C13AA28}"/>
              </a:ext>
            </a:extLst>
          </p:cNvPr>
          <p:cNvSpPr txBox="1"/>
          <p:nvPr/>
        </p:nvSpPr>
        <p:spPr>
          <a:xfrm>
            <a:off x="1842128" y="4196397"/>
            <a:ext cx="3640454" cy="353942"/>
          </a:xfrm>
          <a:prstGeom prst="rect">
            <a:avLst/>
          </a:prstGeom>
          <a:solidFill>
            <a:srgbClr val="FF7C00"/>
          </a:solidFill>
          <a:ln w="9524">
            <a:solidFill>
              <a:srgbClr val="A7A7A7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108585" marR="3036570">
              <a:spcBef>
                <a:spcPts val="359"/>
              </a:spcBef>
            </a:pPr>
            <a:r>
              <a:rPr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 Memory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object 9">
            <a:extLst>
              <a:ext uri="{FF2B5EF4-FFF2-40B4-BE49-F238E27FC236}">
                <a16:creationId xmlns:a16="http://schemas.microsoft.com/office/drawing/2014/main" id="{1F2E0B01-3720-4AC9-9A9D-FB1C02AF26F6}"/>
              </a:ext>
            </a:extLst>
          </p:cNvPr>
          <p:cNvSpPr/>
          <p:nvPr/>
        </p:nvSpPr>
        <p:spPr>
          <a:xfrm>
            <a:off x="1858002" y="1245234"/>
            <a:ext cx="1771650" cy="2853055"/>
          </a:xfrm>
          <a:custGeom>
            <a:avLst/>
            <a:gdLst/>
            <a:ahLst/>
            <a:cxnLst/>
            <a:rect l="l" t="t" r="r" b="b"/>
            <a:pathLst>
              <a:path w="1771650" h="2853054">
                <a:moveTo>
                  <a:pt x="0" y="0"/>
                </a:moveTo>
                <a:lnTo>
                  <a:pt x="1771650" y="0"/>
                </a:lnTo>
                <a:lnTo>
                  <a:pt x="1771650" y="2852737"/>
                </a:lnTo>
                <a:lnTo>
                  <a:pt x="0" y="2852737"/>
                </a:lnTo>
                <a:lnTo>
                  <a:pt x="0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0">
            <a:extLst>
              <a:ext uri="{FF2B5EF4-FFF2-40B4-BE49-F238E27FC236}">
                <a16:creationId xmlns:a16="http://schemas.microsoft.com/office/drawing/2014/main" id="{682AF8C4-56A4-4021-8094-7D68E93BF31F}"/>
              </a:ext>
            </a:extLst>
          </p:cNvPr>
          <p:cNvSpPr/>
          <p:nvPr/>
        </p:nvSpPr>
        <p:spPr>
          <a:xfrm>
            <a:off x="1858002" y="1245234"/>
            <a:ext cx="1771650" cy="2853055"/>
          </a:xfrm>
          <a:custGeom>
            <a:avLst/>
            <a:gdLst/>
            <a:ahLst/>
            <a:cxnLst/>
            <a:rect l="l" t="t" r="r" b="b"/>
            <a:pathLst>
              <a:path w="1771650" h="2853054">
                <a:moveTo>
                  <a:pt x="0" y="0"/>
                </a:moveTo>
                <a:lnTo>
                  <a:pt x="1771649" y="0"/>
                </a:lnTo>
                <a:lnTo>
                  <a:pt x="1771649" y="2852737"/>
                </a:lnTo>
                <a:lnTo>
                  <a:pt x="0" y="285273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A7A7A7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1">
            <a:extLst>
              <a:ext uri="{FF2B5EF4-FFF2-40B4-BE49-F238E27FC236}">
                <a16:creationId xmlns:a16="http://schemas.microsoft.com/office/drawing/2014/main" id="{B0356589-07A9-4FC5-ABEF-AD5FD9BA29E9}"/>
              </a:ext>
            </a:extLst>
          </p:cNvPr>
          <p:cNvSpPr txBox="1"/>
          <p:nvPr/>
        </p:nvSpPr>
        <p:spPr>
          <a:xfrm>
            <a:off x="1936743" y="1278253"/>
            <a:ext cx="8388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2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0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12">
            <a:extLst>
              <a:ext uri="{FF2B5EF4-FFF2-40B4-BE49-F238E27FC236}">
                <a16:creationId xmlns:a16="http://schemas.microsoft.com/office/drawing/2014/main" id="{7746126E-4DB6-4B46-AAE8-676E2BE3BECF}"/>
              </a:ext>
            </a:extLst>
          </p:cNvPr>
          <p:cNvSpPr txBox="1"/>
          <p:nvPr/>
        </p:nvSpPr>
        <p:spPr>
          <a:xfrm>
            <a:off x="1902453" y="1754822"/>
            <a:ext cx="1687830" cy="246221"/>
          </a:xfrm>
          <a:prstGeom prst="rect">
            <a:avLst/>
          </a:prstGeom>
          <a:solidFill>
            <a:srgbClr val="FF7C00"/>
          </a:solidFill>
          <a:ln w="9524">
            <a:solidFill>
              <a:srgbClr val="A7A7A7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372745">
              <a:spcBef>
                <a:spcPts val="720"/>
              </a:spcBef>
            </a:pPr>
            <a:r>
              <a:rPr sz="1000" b="1" spc="-5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sz="1000" b="1" spc="-15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3">
            <a:extLst>
              <a:ext uri="{FF2B5EF4-FFF2-40B4-BE49-F238E27FC236}">
                <a16:creationId xmlns:a16="http://schemas.microsoft.com/office/drawing/2014/main" id="{75644481-974C-461C-ABD9-C161397FF3FC}"/>
              </a:ext>
            </a:extLst>
          </p:cNvPr>
          <p:cNvSpPr txBox="1"/>
          <p:nvPr/>
        </p:nvSpPr>
        <p:spPr>
          <a:xfrm>
            <a:off x="1902454" y="2783522"/>
            <a:ext cx="815975" cy="307777"/>
          </a:xfrm>
          <a:prstGeom prst="rect">
            <a:avLst/>
          </a:prstGeom>
          <a:solidFill>
            <a:srgbClr val="A6FB79"/>
          </a:solidFill>
          <a:ln w="9524">
            <a:solidFill>
              <a:srgbClr val="A7A7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"/>
            <a:r>
              <a:rPr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</a:t>
            </a:r>
            <a:r>
              <a:rPr lang="en-US"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b="1" dirty="0" err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</a:t>
            </a:r>
            <a:r>
              <a:rPr lang="en-US"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4">
            <a:extLst>
              <a:ext uri="{FF2B5EF4-FFF2-40B4-BE49-F238E27FC236}">
                <a16:creationId xmlns:a16="http://schemas.microsoft.com/office/drawing/2014/main" id="{515B143F-A44B-4622-868A-AC1E67A30275}"/>
              </a:ext>
            </a:extLst>
          </p:cNvPr>
          <p:cNvSpPr txBox="1"/>
          <p:nvPr/>
        </p:nvSpPr>
        <p:spPr>
          <a:xfrm>
            <a:off x="1897690" y="2258058"/>
            <a:ext cx="622300" cy="153888"/>
          </a:xfrm>
          <a:prstGeom prst="rect">
            <a:avLst/>
          </a:prstGeom>
          <a:solidFill>
            <a:srgbClr val="FF7C00"/>
          </a:solidFill>
          <a:ln w="9524">
            <a:solidFill>
              <a:srgbClr val="A7A7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765"/>
            <a:r>
              <a:rPr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bject 22">
            <a:extLst>
              <a:ext uri="{FF2B5EF4-FFF2-40B4-BE49-F238E27FC236}">
                <a16:creationId xmlns:a16="http://schemas.microsoft.com/office/drawing/2014/main" id="{04050D60-14FE-4F47-B109-2CC3867DA2F0}"/>
              </a:ext>
            </a:extLst>
          </p:cNvPr>
          <p:cNvSpPr txBox="1"/>
          <p:nvPr/>
        </p:nvSpPr>
        <p:spPr>
          <a:xfrm>
            <a:off x="2769229" y="2783522"/>
            <a:ext cx="821055" cy="307777"/>
          </a:xfrm>
          <a:prstGeom prst="rect">
            <a:avLst/>
          </a:prstGeom>
          <a:solidFill>
            <a:srgbClr val="A6FB79"/>
          </a:solidFill>
          <a:ln w="9524">
            <a:solidFill>
              <a:srgbClr val="A7A7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"/>
            <a:r>
              <a:rPr lang="en-US"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object 23">
            <a:extLst>
              <a:ext uri="{FF2B5EF4-FFF2-40B4-BE49-F238E27FC236}">
                <a16:creationId xmlns:a16="http://schemas.microsoft.com/office/drawing/2014/main" id="{0B61F1D0-D78C-4752-B28D-C7225DD4CE05}"/>
              </a:ext>
            </a:extLst>
          </p:cNvPr>
          <p:cNvSpPr txBox="1"/>
          <p:nvPr/>
        </p:nvSpPr>
        <p:spPr>
          <a:xfrm>
            <a:off x="2769228" y="2258058"/>
            <a:ext cx="621030" cy="153888"/>
          </a:xfrm>
          <a:prstGeom prst="rect">
            <a:avLst/>
          </a:prstGeom>
          <a:solidFill>
            <a:srgbClr val="FF7C00"/>
          </a:solidFill>
          <a:ln w="9524">
            <a:solidFill>
              <a:srgbClr val="A7A7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495"/>
            <a:r>
              <a:rPr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object 31">
            <a:extLst>
              <a:ext uri="{FF2B5EF4-FFF2-40B4-BE49-F238E27FC236}">
                <a16:creationId xmlns:a16="http://schemas.microsoft.com/office/drawing/2014/main" id="{0C34F8F7-D182-45C2-9BC9-56602D8A557C}"/>
              </a:ext>
            </a:extLst>
          </p:cNvPr>
          <p:cNvSpPr/>
          <p:nvPr/>
        </p:nvSpPr>
        <p:spPr>
          <a:xfrm>
            <a:off x="3694740" y="1245234"/>
            <a:ext cx="1771650" cy="2853055"/>
          </a:xfrm>
          <a:custGeom>
            <a:avLst/>
            <a:gdLst/>
            <a:ahLst/>
            <a:cxnLst/>
            <a:rect l="l" t="t" r="r" b="b"/>
            <a:pathLst>
              <a:path w="1771650" h="2853054">
                <a:moveTo>
                  <a:pt x="0" y="0"/>
                </a:moveTo>
                <a:lnTo>
                  <a:pt x="1771650" y="0"/>
                </a:lnTo>
                <a:lnTo>
                  <a:pt x="1771650" y="2852737"/>
                </a:lnTo>
                <a:lnTo>
                  <a:pt x="0" y="2852737"/>
                </a:lnTo>
                <a:lnTo>
                  <a:pt x="0" y="0"/>
                </a:lnTo>
                <a:close/>
              </a:path>
            </a:pathLst>
          </a:custGeom>
          <a:solidFill>
            <a:srgbClr val="FFD3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object 32">
            <a:extLst>
              <a:ext uri="{FF2B5EF4-FFF2-40B4-BE49-F238E27FC236}">
                <a16:creationId xmlns:a16="http://schemas.microsoft.com/office/drawing/2014/main" id="{C550C3E5-E521-4E9F-949C-FD67577B183C}"/>
              </a:ext>
            </a:extLst>
          </p:cNvPr>
          <p:cNvSpPr/>
          <p:nvPr/>
        </p:nvSpPr>
        <p:spPr>
          <a:xfrm>
            <a:off x="3694740" y="1245234"/>
            <a:ext cx="1771650" cy="2853055"/>
          </a:xfrm>
          <a:custGeom>
            <a:avLst/>
            <a:gdLst/>
            <a:ahLst/>
            <a:cxnLst/>
            <a:rect l="l" t="t" r="r" b="b"/>
            <a:pathLst>
              <a:path w="1771650" h="2853054">
                <a:moveTo>
                  <a:pt x="0" y="0"/>
                </a:moveTo>
                <a:lnTo>
                  <a:pt x="1771649" y="0"/>
                </a:lnTo>
                <a:lnTo>
                  <a:pt x="1771649" y="2852737"/>
                </a:lnTo>
                <a:lnTo>
                  <a:pt x="0" y="285273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A7A7A7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object 33">
            <a:extLst>
              <a:ext uri="{FF2B5EF4-FFF2-40B4-BE49-F238E27FC236}">
                <a16:creationId xmlns:a16="http://schemas.microsoft.com/office/drawing/2014/main" id="{201B6F72-1DB5-4588-9325-FB14A5BEF496}"/>
              </a:ext>
            </a:extLst>
          </p:cNvPr>
          <p:cNvSpPr txBox="1"/>
          <p:nvPr/>
        </p:nvSpPr>
        <p:spPr>
          <a:xfrm>
            <a:off x="3773481" y="1278253"/>
            <a:ext cx="8388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</a:t>
            </a:r>
            <a:r>
              <a:rPr lang="en-US" sz="12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object 34">
            <a:extLst>
              <a:ext uri="{FF2B5EF4-FFF2-40B4-BE49-F238E27FC236}">
                <a16:creationId xmlns:a16="http://schemas.microsoft.com/office/drawing/2014/main" id="{D40445A1-D1AF-49CD-AA2C-5824BB741C6D}"/>
              </a:ext>
            </a:extLst>
          </p:cNvPr>
          <p:cNvSpPr txBox="1"/>
          <p:nvPr/>
        </p:nvSpPr>
        <p:spPr>
          <a:xfrm>
            <a:off x="3738396" y="1754822"/>
            <a:ext cx="1688464" cy="246221"/>
          </a:xfrm>
          <a:prstGeom prst="rect">
            <a:avLst/>
          </a:prstGeom>
          <a:solidFill>
            <a:srgbClr val="FF7C00"/>
          </a:solidFill>
          <a:ln w="9524">
            <a:solidFill>
              <a:srgbClr val="A7A7A7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372110">
              <a:spcBef>
                <a:spcPts val="720"/>
              </a:spcBef>
            </a:pPr>
            <a:r>
              <a:rPr sz="1000" b="1" spc="-5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sz="1000" b="1" spc="-15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object 35">
            <a:extLst>
              <a:ext uri="{FF2B5EF4-FFF2-40B4-BE49-F238E27FC236}">
                <a16:creationId xmlns:a16="http://schemas.microsoft.com/office/drawing/2014/main" id="{5981459D-1597-42E2-B568-752257CE727B}"/>
              </a:ext>
            </a:extLst>
          </p:cNvPr>
          <p:cNvSpPr txBox="1"/>
          <p:nvPr/>
        </p:nvSpPr>
        <p:spPr>
          <a:xfrm>
            <a:off x="3738396" y="2783522"/>
            <a:ext cx="802801" cy="307777"/>
          </a:xfrm>
          <a:prstGeom prst="rect">
            <a:avLst/>
          </a:prstGeom>
          <a:solidFill>
            <a:srgbClr val="A6FB79"/>
          </a:solidFill>
          <a:ln w="9524">
            <a:solidFill>
              <a:srgbClr val="A7A7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750"/>
            <a:r>
              <a:rPr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</a:t>
            </a:r>
            <a:r>
              <a:rPr lang="en-US"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object 36">
            <a:extLst>
              <a:ext uri="{FF2B5EF4-FFF2-40B4-BE49-F238E27FC236}">
                <a16:creationId xmlns:a16="http://schemas.microsoft.com/office/drawing/2014/main" id="{A0540B4C-B48C-4F8E-8870-1EBE70B2CF55}"/>
              </a:ext>
            </a:extLst>
          </p:cNvPr>
          <p:cNvSpPr txBox="1"/>
          <p:nvPr/>
        </p:nvSpPr>
        <p:spPr>
          <a:xfrm>
            <a:off x="3734428" y="2258058"/>
            <a:ext cx="621030" cy="153888"/>
          </a:xfrm>
          <a:prstGeom prst="rect">
            <a:avLst/>
          </a:prstGeom>
          <a:solidFill>
            <a:srgbClr val="FF7C00"/>
          </a:solidFill>
          <a:ln w="9524">
            <a:solidFill>
              <a:srgbClr val="A7A7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495"/>
            <a:r>
              <a:rPr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object 44">
            <a:extLst>
              <a:ext uri="{FF2B5EF4-FFF2-40B4-BE49-F238E27FC236}">
                <a16:creationId xmlns:a16="http://schemas.microsoft.com/office/drawing/2014/main" id="{DDC79A00-EDBA-40BB-B69B-8F5A1B6558D7}"/>
              </a:ext>
            </a:extLst>
          </p:cNvPr>
          <p:cNvSpPr txBox="1"/>
          <p:nvPr/>
        </p:nvSpPr>
        <p:spPr>
          <a:xfrm>
            <a:off x="4580566" y="2783522"/>
            <a:ext cx="846455" cy="307777"/>
          </a:xfrm>
          <a:prstGeom prst="rect">
            <a:avLst/>
          </a:prstGeom>
          <a:solidFill>
            <a:srgbClr val="A6FB79"/>
          </a:solidFill>
          <a:ln w="9524">
            <a:solidFill>
              <a:srgbClr val="A7A7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"/>
            <a:r>
              <a:rPr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</a:t>
            </a:r>
            <a:r>
              <a:rPr lang="en-US"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object 45">
            <a:extLst>
              <a:ext uri="{FF2B5EF4-FFF2-40B4-BE49-F238E27FC236}">
                <a16:creationId xmlns:a16="http://schemas.microsoft.com/office/drawing/2014/main" id="{C8451F7A-781A-42EF-B4FD-7E983719E6F3}"/>
              </a:ext>
            </a:extLst>
          </p:cNvPr>
          <p:cNvSpPr txBox="1"/>
          <p:nvPr/>
        </p:nvSpPr>
        <p:spPr>
          <a:xfrm>
            <a:off x="4605965" y="2258058"/>
            <a:ext cx="621030" cy="153888"/>
          </a:xfrm>
          <a:prstGeom prst="rect">
            <a:avLst/>
          </a:prstGeom>
          <a:solidFill>
            <a:srgbClr val="FF7C00"/>
          </a:solidFill>
          <a:ln w="9524">
            <a:solidFill>
              <a:srgbClr val="A7A7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860"/>
            <a:r>
              <a:rPr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D8F6ED91-DFAF-4BB4-ADB3-E02B330CDE05}"/>
              </a:ext>
            </a:extLst>
          </p:cNvPr>
          <p:cNvCxnSpPr>
            <a:cxnSpLocks/>
          </p:cNvCxnSpPr>
          <p:nvPr/>
        </p:nvCxnSpPr>
        <p:spPr>
          <a:xfrm>
            <a:off x="2310441" y="3087368"/>
            <a:ext cx="0" cy="1109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9CE62E7A-8732-4203-A449-B14413157109}"/>
              </a:ext>
            </a:extLst>
          </p:cNvPr>
          <p:cNvCxnSpPr>
            <a:cxnSpLocks/>
          </p:cNvCxnSpPr>
          <p:nvPr/>
        </p:nvCxnSpPr>
        <p:spPr>
          <a:xfrm>
            <a:off x="3121427" y="3087368"/>
            <a:ext cx="0" cy="1109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4953617-90E1-40CE-A7FE-85D6483A9FF1}"/>
              </a:ext>
            </a:extLst>
          </p:cNvPr>
          <p:cNvCxnSpPr>
            <a:cxnSpLocks/>
          </p:cNvCxnSpPr>
          <p:nvPr/>
        </p:nvCxnSpPr>
        <p:spPr>
          <a:xfrm>
            <a:off x="4106584" y="3081228"/>
            <a:ext cx="0" cy="1109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E4F5292-4458-4EE0-9BD3-AE73D1ADC658}"/>
              </a:ext>
            </a:extLst>
          </p:cNvPr>
          <p:cNvCxnSpPr>
            <a:cxnSpLocks/>
          </p:cNvCxnSpPr>
          <p:nvPr/>
        </p:nvCxnSpPr>
        <p:spPr>
          <a:xfrm>
            <a:off x="5003793" y="3087368"/>
            <a:ext cx="0" cy="1109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A4AB8659-5683-40F1-B675-C40ED4461054}"/>
              </a:ext>
            </a:extLst>
          </p:cNvPr>
          <p:cNvCxnSpPr>
            <a:cxnSpLocks/>
          </p:cNvCxnSpPr>
          <p:nvPr/>
        </p:nvCxnSpPr>
        <p:spPr>
          <a:xfrm>
            <a:off x="2616665" y="2010464"/>
            <a:ext cx="0" cy="773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097F7117-6C6C-46D5-A701-D3B419A67306}"/>
              </a:ext>
            </a:extLst>
          </p:cNvPr>
          <p:cNvCxnSpPr>
            <a:cxnSpLocks/>
          </p:cNvCxnSpPr>
          <p:nvPr/>
        </p:nvCxnSpPr>
        <p:spPr>
          <a:xfrm>
            <a:off x="3457001" y="2001043"/>
            <a:ext cx="0" cy="773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9048A0A4-F26B-4C4E-9D40-B725C8D2B36B}"/>
              </a:ext>
            </a:extLst>
          </p:cNvPr>
          <p:cNvCxnSpPr>
            <a:cxnSpLocks/>
          </p:cNvCxnSpPr>
          <p:nvPr/>
        </p:nvCxnSpPr>
        <p:spPr>
          <a:xfrm>
            <a:off x="4426949" y="2010464"/>
            <a:ext cx="0" cy="773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D3A5D983-E37D-49FB-97C3-2FAD060A6300}"/>
              </a:ext>
            </a:extLst>
          </p:cNvPr>
          <p:cNvCxnSpPr>
            <a:cxnSpLocks/>
          </p:cNvCxnSpPr>
          <p:nvPr/>
        </p:nvCxnSpPr>
        <p:spPr>
          <a:xfrm>
            <a:off x="5277256" y="2001043"/>
            <a:ext cx="0" cy="773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61E63F84-27F5-45E1-8D5F-59C90D79782C}"/>
              </a:ext>
            </a:extLst>
          </p:cNvPr>
          <p:cNvCxnSpPr>
            <a:cxnSpLocks/>
          </p:cNvCxnSpPr>
          <p:nvPr/>
        </p:nvCxnSpPr>
        <p:spPr>
          <a:xfrm flipH="1">
            <a:off x="2191748" y="2404713"/>
            <a:ext cx="228" cy="3822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23654CEC-52E3-4CE4-97D8-93F82F47D5D8}"/>
              </a:ext>
            </a:extLst>
          </p:cNvPr>
          <p:cNvCxnSpPr>
            <a:cxnSpLocks/>
          </p:cNvCxnSpPr>
          <p:nvPr/>
        </p:nvCxnSpPr>
        <p:spPr>
          <a:xfrm flipH="1">
            <a:off x="3007495" y="2406001"/>
            <a:ext cx="228" cy="3822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10C2EE27-6A80-4B6F-871A-C60E1544A704}"/>
              </a:ext>
            </a:extLst>
          </p:cNvPr>
          <p:cNvCxnSpPr>
            <a:cxnSpLocks/>
          </p:cNvCxnSpPr>
          <p:nvPr/>
        </p:nvCxnSpPr>
        <p:spPr>
          <a:xfrm flipH="1">
            <a:off x="4033787" y="2398245"/>
            <a:ext cx="228" cy="3822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E479C2FB-E010-4569-AFB7-0412C09B1030}"/>
              </a:ext>
            </a:extLst>
          </p:cNvPr>
          <p:cNvCxnSpPr>
            <a:cxnSpLocks/>
          </p:cNvCxnSpPr>
          <p:nvPr/>
        </p:nvCxnSpPr>
        <p:spPr>
          <a:xfrm flipH="1">
            <a:off x="4863748" y="2404712"/>
            <a:ext cx="228" cy="3822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2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53D4B586-4FFE-4D59-9ED0-C448895B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7" y="1413596"/>
            <a:ext cx="9861677" cy="16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3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FB7C92-B07D-4B6E-9329-2EA0A4099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2" y="2239829"/>
            <a:ext cx="6563868" cy="993648"/>
          </a:xfrm>
        </p:spPr>
      </p:pic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4957171B-815D-42A4-89A3-C39C53011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2" y="3782618"/>
            <a:ext cx="7981188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3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C5BED8A-C9BA-435E-B1A8-5D82532F90EB}"/>
              </a:ext>
            </a:extLst>
          </p:cNvPr>
          <p:cNvSpPr txBox="1">
            <a:spLocks/>
          </p:cNvSpPr>
          <p:nvPr/>
        </p:nvSpPr>
        <p:spPr>
          <a:xfrm>
            <a:off x="2282510" y="280879"/>
            <a:ext cx="716861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Kernel Launch</a:t>
            </a:r>
            <a:endParaRPr lang="en-US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6E22C-04B2-4739-808B-D8080C96A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42" y="1543125"/>
            <a:ext cx="7482078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3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C5BED8A-C9BA-435E-B1A8-5D82532F90EB}"/>
              </a:ext>
            </a:extLst>
          </p:cNvPr>
          <p:cNvSpPr txBox="1">
            <a:spLocks/>
          </p:cNvSpPr>
          <p:nvPr/>
        </p:nvSpPr>
        <p:spPr>
          <a:xfrm>
            <a:off x="2282510" y="280879"/>
            <a:ext cx="7168617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Kernel Launch</a:t>
            </a:r>
            <a:endParaRPr lang="en-US" spc="-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AE2E45-9334-4E3A-B41B-C861AD917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39" y="2271407"/>
            <a:ext cx="6396990" cy="4479036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34456ACB-5BEA-4903-A16A-7BE7462D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39" y="1124285"/>
            <a:ext cx="7981188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39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494</Words>
  <Application>Microsoft Office PowerPoint</Application>
  <PresentationFormat>Widescreen</PresentationFormat>
  <Paragraphs>168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DengXian</vt:lpstr>
      <vt:lpstr>MS PGothic</vt:lpstr>
      <vt:lpstr>Arial</vt:lpstr>
      <vt:lpstr>Calibri</vt:lpstr>
      <vt:lpstr>Calibri Light</vt:lpstr>
      <vt:lpstr>Office Theme</vt:lpstr>
      <vt:lpstr>GPU Computing</vt:lpstr>
      <vt:lpstr>GPU vs. CPU Performance</vt:lpstr>
      <vt:lpstr>CPU vs. GPU</vt:lpstr>
      <vt:lpstr>NVIDIA GPU Architecture</vt:lpstr>
      <vt:lpstr>Software Abstraction</vt:lpstr>
      <vt:lpstr>PowerPoint Presentation</vt:lpstr>
      <vt:lpstr>PowerPoint Presentation</vt:lpstr>
      <vt:lpstr>PowerPoint Presentation</vt:lpstr>
      <vt:lpstr>PowerPoint Presentation</vt:lpstr>
      <vt:lpstr>CUDA Programming Steps</vt:lpstr>
      <vt:lpstr>Matrix Multiplication</vt:lpstr>
      <vt:lpstr>Reduction</vt:lpstr>
      <vt:lpstr>Reduction</vt:lpstr>
      <vt:lpstr>PowerPoint Presentation</vt:lpstr>
      <vt:lpstr>PowerPoint Presentation</vt:lpstr>
      <vt:lpstr>Reduction with Intrinsic</vt:lpstr>
      <vt:lpstr>PowerPoint Presentation</vt:lpstr>
      <vt:lpstr>Other Fun Intrinsics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</dc:title>
  <dc:creator>Xu, Gen</dc:creator>
  <cp:lastModifiedBy>Xu, Gen</cp:lastModifiedBy>
  <cp:revision>114</cp:revision>
  <dcterms:created xsi:type="dcterms:W3CDTF">2018-10-26T09:30:46Z</dcterms:created>
  <dcterms:modified xsi:type="dcterms:W3CDTF">2018-11-06T01:01:50Z</dcterms:modified>
</cp:coreProperties>
</file>